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6" r:id="rId1"/>
    <p:sldMasterId id="2147483687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7023100" cy="9309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43342" cy="4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93300" rIns="93300" bIns="933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8131" y="0"/>
            <a:ext cx="3043342" cy="4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93300" rIns="93300" bIns="93300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2312" y="4480004"/>
            <a:ext cx="5618479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93300" rIns="93300" bIns="93300" anchor="ctr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842029"/>
            <a:ext cx="3043342" cy="46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93300" rIns="93300" bIns="933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93300" rIns="93300" bIns="933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:notes"/>
          <p:cNvSpPr txBox="1">
            <a:spLocks noGrp="1"/>
          </p:cNvSpPr>
          <p:nvPr>
            <p:ph type="body" idx="1"/>
          </p:nvPr>
        </p:nvSpPr>
        <p:spPr>
          <a:xfrm>
            <a:off x="702312" y="4480005"/>
            <a:ext cx="5618479" cy="366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93300" rIns="93300" bIns="933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Introduce and talk a bit about Powernet history, what we do.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:notes"/>
          <p:cNvSpPr txBox="1">
            <a:spLocks noGrp="1"/>
          </p:cNvSpPr>
          <p:nvPr>
            <p:ph type="sldNum" idx="12"/>
          </p:nvPr>
        </p:nvSpPr>
        <p:spPr>
          <a:xfrm>
            <a:off x="3978131" y="8842031"/>
            <a:ext cx="3043342" cy="46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93300" rIns="93300" bIns="933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16:notes"/>
          <p:cNvSpPr txBox="1">
            <a:spLocks noGrp="1"/>
          </p:cNvSpPr>
          <p:nvPr>
            <p:ph type="body" idx="1"/>
          </p:nvPr>
        </p:nvSpPr>
        <p:spPr>
          <a:xfrm>
            <a:off x="702312" y="4480005"/>
            <a:ext cx="5618479" cy="366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93300" rIns="93300" bIns="933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6:notes"/>
          <p:cNvSpPr txBox="1">
            <a:spLocks noGrp="1"/>
          </p:cNvSpPr>
          <p:nvPr>
            <p:ph type="sldNum" idx="12"/>
          </p:nvPr>
        </p:nvSpPr>
        <p:spPr>
          <a:xfrm>
            <a:off x="3978131" y="8842031"/>
            <a:ext cx="3043342" cy="46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93300" rIns="93300" bIns="933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cefc0bfef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cefc0bfef_0_404:notes"/>
          <p:cNvSpPr txBox="1">
            <a:spLocks noGrp="1"/>
          </p:cNvSpPr>
          <p:nvPr>
            <p:ph type="body" idx="1"/>
          </p:nvPr>
        </p:nvSpPr>
        <p:spPr>
          <a:xfrm>
            <a:off x="702312" y="4480004"/>
            <a:ext cx="5618400" cy="3665400"/>
          </a:xfrm>
          <a:prstGeom prst="rect">
            <a:avLst/>
          </a:prstGeom>
        </p:spPr>
        <p:txBody>
          <a:bodyPr spcFirstLastPara="1" wrap="square" lIns="93300" tIns="93300" rIns="93300" bIns="93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3cefc0bfef_0_404:notes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200" cy="467100"/>
          </a:xfrm>
          <a:prstGeom prst="rect">
            <a:avLst/>
          </a:prstGeom>
        </p:spPr>
        <p:txBody>
          <a:bodyPr spcFirstLastPara="1" wrap="square" lIns="93300" tIns="93300" rIns="93300" bIns="93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cefc0bfef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cefc0bfef_0_412:notes"/>
          <p:cNvSpPr txBox="1">
            <a:spLocks noGrp="1"/>
          </p:cNvSpPr>
          <p:nvPr>
            <p:ph type="body" idx="1"/>
          </p:nvPr>
        </p:nvSpPr>
        <p:spPr>
          <a:xfrm>
            <a:off x="702312" y="4480004"/>
            <a:ext cx="5618400" cy="3665400"/>
          </a:xfrm>
          <a:prstGeom prst="rect">
            <a:avLst/>
          </a:prstGeom>
        </p:spPr>
        <p:txBody>
          <a:bodyPr spcFirstLastPara="1" wrap="square" lIns="93300" tIns="93300" rIns="93300" bIns="93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3cefc0bfef_0_412:notes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200" cy="467100"/>
          </a:xfrm>
          <a:prstGeom prst="rect">
            <a:avLst/>
          </a:prstGeom>
        </p:spPr>
        <p:txBody>
          <a:bodyPr spcFirstLastPara="1" wrap="square" lIns="93300" tIns="93300" rIns="93300" bIns="93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aa1ec77b8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aa1ec77b8_0_273:notes"/>
          <p:cNvSpPr txBox="1">
            <a:spLocks noGrp="1"/>
          </p:cNvSpPr>
          <p:nvPr>
            <p:ph type="body" idx="1"/>
          </p:nvPr>
        </p:nvSpPr>
        <p:spPr>
          <a:xfrm>
            <a:off x="702312" y="4480004"/>
            <a:ext cx="5618400" cy="3665400"/>
          </a:xfrm>
          <a:prstGeom prst="rect">
            <a:avLst/>
          </a:prstGeom>
        </p:spPr>
        <p:txBody>
          <a:bodyPr spcFirstLastPara="1" wrap="square" lIns="93300" tIns="93300" rIns="93300" bIns="93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3aa1ec77b8_0_273:notes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200" cy="467100"/>
          </a:xfrm>
          <a:prstGeom prst="rect">
            <a:avLst/>
          </a:prstGeom>
        </p:spPr>
        <p:txBody>
          <a:bodyPr spcFirstLastPara="1" wrap="square" lIns="93300" tIns="93300" rIns="93300" bIns="93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3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4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5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6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7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8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e166f4b2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e166f4b2a_0_7:notes"/>
          <p:cNvSpPr txBox="1">
            <a:spLocks noGrp="1"/>
          </p:cNvSpPr>
          <p:nvPr>
            <p:ph type="body" idx="1"/>
          </p:nvPr>
        </p:nvSpPr>
        <p:spPr>
          <a:xfrm>
            <a:off x="702312" y="4480004"/>
            <a:ext cx="5618400" cy="3665400"/>
          </a:xfrm>
          <a:prstGeom prst="rect">
            <a:avLst/>
          </a:prstGeom>
        </p:spPr>
        <p:txBody>
          <a:bodyPr spcFirstLastPara="1" wrap="square" lIns="93300" tIns="93300" rIns="93300" bIns="93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g3e166f4b2a_0_7:notes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200" cy="467100"/>
          </a:xfrm>
          <a:prstGeom prst="rect">
            <a:avLst/>
          </a:prstGeom>
        </p:spPr>
        <p:txBody>
          <a:bodyPr spcFirstLastPara="1" wrap="square" lIns="93300" tIns="93300" rIns="93300" bIns="93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p24:notes"/>
          <p:cNvSpPr txBox="1">
            <a:spLocks noGrp="1"/>
          </p:cNvSpPr>
          <p:nvPr>
            <p:ph type="body" idx="1"/>
          </p:nvPr>
        </p:nvSpPr>
        <p:spPr>
          <a:xfrm>
            <a:off x="702312" y="4480004"/>
            <a:ext cx="5618479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93300" rIns="93300" bIns="933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4:notes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93300" rIns="93300" bIns="933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8ab7fde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8ab7fde7_0_14:notes"/>
          <p:cNvSpPr txBox="1">
            <a:spLocks noGrp="1"/>
          </p:cNvSpPr>
          <p:nvPr>
            <p:ph type="body" idx="1"/>
          </p:nvPr>
        </p:nvSpPr>
        <p:spPr>
          <a:xfrm>
            <a:off x="702312" y="4480004"/>
            <a:ext cx="5618400" cy="3665400"/>
          </a:xfrm>
          <a:prstGeom prst="rect">
            <a:avLst/>
          </a:prstGeom>
        </p:spPr>
        <p:txBody>
          <a:bodyPr spcFirstLastPara="1" wrap="square" lIns="93300" tIns="93300" rIns="93300" bIns="93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578ab7fde7_0_14:notes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200" cy="467100"/>
          </a:xfrm>
          <a:prstGeom prst="rect">
            <a:avLst/>
          </a:prstGeom>
        </p:spPr>
        <p:txBody>
          <a:bodyPr spcFirstLastPara="1" wrap="square" lIns="93300" tIns="93300" rIns="93300" bIns="93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578ab7fde7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578ab7fde7_0_199:notes"/>
          <p:cNvSpPr txBox="1">
            <a:spLocks noGrp="1"/>
          </p:cNvSpPr>
          <p:nvPr>
            <p:ph type="body" idx="1"/>
          </p:nvPr>
        </p:nvSpPr>
        <p:spPr>
          <a:xfrm>
            <a:off x="702312" y="4480004"/>
            <a:ext cx="5618400" cy="3665400"/>
          </a:xfrm>
          <a:prstGeom prst="rect">
            <a:avLst/>
          </a:prstGeom>
        </p:spPr>
        <p:txBody>
          <a:bodyPr spcFirstLastPara="1" wrap="square" lIns="93300" tIns="93300" rIns="93300" bIns="9330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578ab7fde7_0_199:notes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200" cy="467100"/>
          </a:xfrm>
          <a:prstGeom prst="rect">
            <a:avLst/>
          </a:prstGeom>
        </p:spPr>
        <p:txBody>
          <a:bodyPr spcFirstLastPara="1" wrap="square" lIns="93300" tIns="93300" rIns="93300" bIns="93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cefc0bfef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g3cefc0bfef_0_205:notes"/>
          <p:cNvSpPr txBox="1">
            <a:spLocks noGrp="1"/>
          </p:cNvSpPr>
          <p:nvPr>
            <p:ph type="body" idx="1"/>
          </p:nvPr>
        </p:nvSpPr>
        <p:spPr>
          <a:xfrm>
            <a:off x="702312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93300" rIns="93300" bIns="933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3cefc0bfef_0_205:notes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93300" rIns="93300" bIns="933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cf976bb79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cf976bb79_0_291:notes"/>
          <p:cNvSpPr txBox="1">
            <a:spLocks noGrp="1"/>
          </p:cNvSpPr>
          <p:nvPr>
            <p:ph type="body" idx="1"/>
          </p:nvPr>
        </p:nvSpPr>
        <p:spPr>
          <a:xfrm>
            <a:off x="702312" y="4480004"/>
            <a:ext cx="5618400" cy="3665400"/>
          </a:xfrm>
          <a:prstGeom prst="rect">
            <a:avLst/>
          </a:prstGeom>
        </p:spPr>
        <p:txBody>
          <a:bodyPr spcFirstLastPara="1" wrap="square" lIns="93300" tIns="93300" rIns="93300" bIns="93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cf976bb79_0_291:notes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200" cy="467100"/>
          </a:xfrm>
          <a:prstGeom prst="rect">
            <a:avLst/>
          </a:prstGeom>
        </p:spPr>
        <p:txBody>
          <a:bodyPr spcFirstLastPara="1" wrap="square" lIns="93300" tIns="93300" rIns="93300" bIns="93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cefc0bfef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cefc0bfef_0_398:notes"/>
          <p:cNvSpPr txBox="1">
            <a:spLocks noGrp="1"/>
          </p:cNvSpPr>
          <p:nvPr>
            <p:ph type="body" idx="1"/>
          </p:nvPr>
        </p:nvSpPr>
        <p:spPr>
          <a:xfrm>
            <a:off x="702312" y="4480004"/>
            <a:ext cx="5618400" cy="3665400"/>
          </a:xfrm>
          <a:prstGeom prst="rect">
            <a:avLst/>
          </a:prstGeom>
        </p:spPr>
        <p:txBody>
          <a:bodyPr spcFirstLastPara="1" wrap="square" lIns="93300" tIns="93300" rIns="93300" bIns="93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3cefc0bfef_0_398:notes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200" cy="467100"/>
          </a:xfrm>
          <a:prstGeom prst="rect">
            <a:avLst/>
          </a:prstGeom>
        </p:spPr>
        <p:txBody>
          <a:bodyPr spcFirstLastPara="1" wrap="square" lIns="93300" tIns="93300" rIns="93300" bIns="93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9:notes"/>
          <p:cNvSpPr txBox="1">
            <a:spLocks noGrp="1"/>
          </p:cNvSpPr>
          <p:nvPr>
            <p:ph type="body" idx="1"/>
          </p:nvPr>
        </p:nvSpPr>
        <p:spPr>
          <a:xfrm>
            <a:off x="702312" y="4480004"/>
            <a:ext cx="5618479" cy="3665458"/>
          </a:xfrm>
          <a:prstGeom prst="rect">
            <a:avLst/>
          </a:prstGeom>
        </p:spPr>
        <p:txBody>
          <a:bodyPr spcFirstLastPara="1" wrap="square" lIns="93300" tIns="93300" rIns="93300" bIns="93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:notes"/>
          <p:cNvSpPr txBox="1">
            <a:spLocks noGrp="1"/>
          </p:cNvSpPr>
          <p:nvPr>
            <p:ph type="body" idx="1"/>
          </p:nvPr>
        </p:nvSpPr>
        <p:spPr>
          <a:xfrm>
            <a:off x="702312" y="4480004"/>
            <a:ext cx="5618479" cy="3665458"/>
          </a:xfrm>
          <a:prstGeom prst="rect">
            <a:avLst/>
          </a:prstGeom>
        </p:spPr>
        <p:txBody>
          <a:bodyPr spcFirstLastPara="1" wrap="square" lIns="93300" tIns="93300" rIns="93300" bIns="93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aa1ec77b8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aa1ec77b8_0_279:notes"/>
          <p:cNvSpPr txBox="1">
            <a:spLocks noGrp="1"/>
          </p:cNvSpPr>
          <p:nvPr>
            <p:ph type="body" idx="1"/>
          </p:nvPr>
        </p:nvSpPr>
        <p:spPr>
          <a:xfrm>
            <a:off x="702312" y="4480004"/>
            <a:ext cx="5618400" cy="3665400"/>
          </a:xfrm>
          <a:prstGeom prst="rect">
            <a:avLst/>
          </a:prstGeom>
        </p:spPr>
        <p:txBody>
          <a:bodyPr spcFirstLastPara="1" wrap="square" lIns="93300" tIns="93300" rIns="93300" bIns="93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g3aa1ec77b8_0_279:notes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200" cy="467100"/>
          </a:xfrm>
          <a:prstGeom prst="rect">
            <a:avLst/>
          </a:prstGeom>
        </p:spPr>
        <p:txBody>
          <a:bodyPr spcFirstLastPara="1" wrap="square" lIns="93300" tIns="93300" rIns="93300" bIns="93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3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4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5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6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7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8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www.youtube.com/watch?v=kOd5Yd5pvhk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Slide">
  <p:cSld name="Intro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t="1950" b="1950"/>
          <a:stretch/>
        </p:blipFill>
        <p:spPr>
          <a:xfrm>
            <a:off x="-76600" y="-45774"/>
            <a:ext cx="9297197" cy="690377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5234850" y="3034450"/>
            <a:ext cx="3074100" cy="3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6">
  <p:cSld name="OBJECT_1_1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220575"/>
            <a:ext cx="2637426" cy="263742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336125" y="1931759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ight Slide">
  <p:cSld name="Content Light Sl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/>
          <p:nvPr/>
        </p:nvSpPr>
        <p:spPr>
          <a:xfrm>
            <a:off x="-105700" y="6605650"/>
            <a:ext cx="9252900" cy="25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2"/>
          <p:cNvSpPr/>
          <p:nvPr/>
        </p:nvSpPr>
        <p:spPr>
          <a:xfrm rot="5400000">
            <a:off x="6162724" y="-2011349"/>
            <a:ext cx="3210000" cy="3214200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2"/>
          <p:cNvSpPr/>
          <p:nvPr/>
        </p:nvSpPr>
        <p:spPr>
          <a:xfrm>
            <a:off x="7352475" y="1408325"/>
            <a:ext cx="922500" cy="922500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2"/>
          <p:cNvSpPr/>
          <p:nvPr/>
        </p:nvSpPr>
        <p:spPr>
          <a:xfrm rot="-5400000">
            <a:off x="8455324" y="1408025"/>
            <a:ext cx="1724700" cy="1725300"/>
          </a:xfrm>
          <a:prstGeom prst="teardrop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263050" y="1936009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ight Slide 2">
  <p:cSld name="Content Light Slide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/>
          <p:nvPr/>
        </p:nvSpPr>
        <p:spPr>
          <a:xfrm>
            <a:off x="-105700" y="6605650"/>
            <a:ext cx="9252900" cy="25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575" y="5118582"/>
            <a:ext cx="9399577" cy="163469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/>
          <p:nvPr/>
        </p:nvSpPr>
        <p:spPr>
          <a:xfrm rot="5400000">
            <a:off x="6162724" y="-2011349"/>
            <a:ext cx="3210000" cy="3214200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7352475" y="1408325"/>
            <a:ext cx="922500" cy="922500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3"/>
          <p:cNvSpPr/>
          <p:nvPr/>
        </p:nvSpPr>
        <p:spPr>
          <a:xfrm rot="-5400000">
            <a:off x="8455324" y="1408025"/>
            <a:ext cx="1724700" cy="1725300"/>
          </a:xfrm>
          <a:prstGeom prst="teardrop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1"/>
          </p:nvPr>
        </p:nvSpPr>
        <p:spPr>
          <a:xfrm>
            <a:off x="300325" y="1828484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ight Slide 3">
  <p:cSld name="Content Light Slide_1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>
            <a:off x="-105700" y="6605650"/>
            <a:ext cx="9252900" cy="25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575" y="5118582"/>
            <a:ext cx="9399577" cy="163469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300325" y="1828484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Wi-Fi">
  <p:cSld name="Content Light Slide_1_1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300325" y="1828484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51875" y="3919325"/>
            <a:ext cx="3438225" cy="34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Billing">
  <p:cSld name="Content Light Slide_1_1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300325" y="1828484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02" name="Google Shape;102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1875" y="3919325"/>
            <a:ext cx="3438225" cy="34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Cell Booster">
  <p:cSld name="Content Light Slide_1_1_1_1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body" idx="1"/>
          </p:nvPr>
        </p:nvSpPr>
        <p:spPr>
          <a:xfrm>
            <a:off x="300325" y="1828484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06" name="Google Shape;10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1875" y="3919325"/>
            <a:ext cx="3438225" cy="34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Data">
  <p:cSld name="Content Light Slide_1_1_1_1_1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body" idx="1"/>
          </p:nvPr>
        </p:nvSpPr>
        <p:spPr>
          <a:xfrm>
            <a:off x="300325" y="1828484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10" name="Google Shape;11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1875" y="3919325"/>
            <a:ext cx="3438225" cy="34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First Responders">
  <p:cSld name="Content Light Slide_1_1_1_1_1_1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300325" y="1828484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1875" y="3919325"/>
            <a:ext cx="3438225" cy="34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TV">
  <p:cSld name="Content Light Slide_1_1_1_1_1_1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body" idx="1"/>
          </p:nvPr>
        </p:nvSpPr>
        <p:spPr>
          <a:xfrm>
            <a:off x="300325" y="1828484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1875" y="3919325"/>
            <a:ext cx="3438225" cy="34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out 1">
  <p:cSld name="Callout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5400000">
            <a:off x="2037375" y="1612700"/>
            <a:ext cx="777000" cy="777000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"/>
          <p:cNvSpPr/>
          <p:nvPr/>
        </p:nvSpPr>
        <p:spPr>
          <a:xfrm rot="10800000">
            <a:off x="2968500" y="942500"/>
            <a:ext cx="1447200" cy="1447200"/>
          </a:xfrm>
          <a:prstGeom prst="teardrop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378675" y="2507675"/>
            <a:ext cx="2435400" cy="24354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58575" y="2507675"/>
            <a:ext cx="2155800" cy="25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2594075" y="2507675"/>
            <a:ext cx="4694700" cy="29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Firewall">
  <p:cSld name="Content Light Slide_1_1_1_1_1_1_1_1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body" idx="1"/>
          </p:nvPr>
        </p:nvSpPr>
        <p:spPr>
          <a:xfrm>
            <a:off x="300325" y="1828484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1875" y="3919325"/>
            <a:ext cx="3438225" cy="34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SD Wan">
  <p:cSld name="Content Light Slide_1_1_1_1_1_1_1_1_1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300325" y="1828484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26" name="Google Shape;126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1875" y="3919325"/>
            <a:ext cx="3438225" cy="34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Voice">
  <p:cSld name="Content Light Slide_1_1_1_1_1_1_1_1_1_1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300325" y="1828484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1875" y="3919325"/>
            <a:ext cx="3438225" cy="34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Carrier ">
  <p:cSld name="Content Light Slide_1_1_1_1_1_1_1_1_1_1_1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body" idx="1"/>
          </p:nvPr>
        </p:nvSpPr>
        <p:spPr>
          <a:xfrm>
            <a:off x="300325" y="1828484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34" name="Google Shape;13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1875" y="3919325"/>
            <a:ext cx="3438225" cy="34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Monitoring ">
  <p:cSld name="Content Light Slide_1_1_1_1_1_1_1_1_1_1_1_1_2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body" idx="1"/>
          </p:nvPr>
        </p:nvSpPr>
        <p:spPr>
          <a:xfrm>
            <a:off x="300325" y="1828484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38" name="Google Shape;13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1875" y="3919325"/>
            <a:ext cx="3438225" cy="34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body" idx="1"/>
          </p:nvPr>
        </p:nvSpPr>
        <p:spPr>
          <a:xfrm>
            <a:off x="263050" y="1936009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26"/>
          <p:cNvSpPr/>
          <p:nvPr/>
        </p:nvSpPr>
        <p:spPr>
          <a:xfrm>
            <a:off x="5356675" y="5568050"/>
            <a:ext cx="2574300" cy="25776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6"/>
          <p:cNvSpPr/>
          <p:nvPr/>
        </p:nvSpPr>
        <p:spPr>
          <a:xfrm rot="10800000">
            <a:off x="8130225" y="3772800"/>
            <a:ext cx="1601400" cy="1601400"/>
          </a:xfrm>
          <a:prstGeom prst="teardrop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6"/>
          <p:cNvSpPr/>
          <p:nvPr/>
        </p:nvSpPr>
        <p:spPr>
          <a:xfrm rot="-5400000">
            <a:off x="8130075" y="5574675"/>
            <a:ext cx="918300" cy="918300"/>
          </a:xfrm>
          <a:prstGeom prst="teardrop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6"/>
          <p:cNvSpPr/>
          <p:nvPr/>
        </p:nvSpPr>
        <p:spPr>
          <a:xfrm>
            <a:off x="-105700" y="6605650"/>
            <a:ext cx="9252900" cy="25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cial Media Slide ">
  <p:cSld name="TITLE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5398625" y="5497250"/>
            <a:ext cx="2574300" cy="25776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7"/>
          <p:cNvSpPr/>
          <p:nvPr/>
        </p:nvSpPr>
        <p:spPr>
          <a:xfrm rot="10800000">
            <a:off x="8172175" y="3702000"/>
            <a:ext cx="1601400" cy="1601400"/>
          </a:xfrm>
          <a:prstGeom prst="teardrop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7"/>
          <p:cNvSpPr/>
          <p:nvPr/>
        </p:nvSpPr>
        <p:spPr>
          <a:xfrm rot="-5400000">
            <a:off x="8172025" y="5503875"/>
            <a:ext cx="918300" cy="918300"/>
          </a:xfrm>
          <a:prstGeom prst="teardrop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7"/>
          <p:cNvSpPr/>
          <p:nvPr/>
        </p:nvSpPr>
        <p:spPr>
          <a:xfrm>
            <a:off x="-105700" y="6605650"/>
            <a:ext cx="9252900" cy="25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7"/>
          <p:cNvSpPr txBox="1"/>
          <p:nvPr/>
        </p:nvSpPr>
        <p:spPr>
          <a:xfrm>
            <a:off x="336125" y="2336775"/>
            <a:ext cx="51324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A37"/>
              </a:buClr>
              <a:buSzPts val="4000"/>
              <a:buFont typeface="Arial"/>
              <a:buNone/>
            </a:pPr>
            <a:r>
              <a:rPr lang="en-US" sz="3600" b="0" i="0" u="none" strike="noStrike" cap="none">
                <a:solidFill>
                  <a:srgbClr val="E84A37"/>
                </a:solidFill>
                <a:latin typeface="Arial"/>
                <a:ea typeface="Arial"/>
                <a:cs typeface="Arial"/>
                <a:sym typeface="Arial"/>
              </a:rPr>
              <a:t>@PowernetCo</a:t>
            </a:r>
            <a:endParaRPr sz="3600"/>
          </a:p>
        </p:txBody>
      </p:sp>
      <p:sp>
        <p:nvSpPr>
          <p:cNvPr id="152" name="Google Shape;152;p27"/>
          <p:cNvSpPr txBox="1"/>
          <p:nvPr/>
        </p:nvSpPr>
        <p:spPr>
          <a:xfrm>
            <a:off x="1825025" y="3160650"/>
            <a:ext cx="20295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298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7298"/>
                </a:solidFill>
                <a:latin typeface="Arial"/>
                <a:ea typeface="Arial"/>
                <a:cs typeface="Arial"/>
                <a:sym typeface="Arial"/>
              </a:rPr>
              <a:t>twitter</a:t>
            </a:r>
            <a:endParaRPr/>
          </a:p>
        </p:txBody>
      </p:sp>
      <p:sp>
        <p:nvSpPr>
          <p:cNvPr id="153" name="Google Shape;153;p27"/>
          <p:cNvSpPr txBox="1"/>
          <p:nvPr/>
        </p:nvSpPr>
        <p:spPr>
          <a:xfrm>
            <a:off x="1936700" y="3855950"/>
            <a:ext cx="20295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298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7298"/>
                </a:solidFill>
                <a:latin typeface="Arial"/>
                <a:ea typeface="Arial"/>
                <a:cs typeface="Arial"/>
                <a:sym typeface="Arial"/>
              </a:rPr>
              <a:t>linkedin</a:t>
            </a:r>
            <a:endParaRPr/>
          </a:p>
        </p:txBody>
      </p:sp>
      <p:sp>
        <p:nvSpPr>
          <p:cNvPr id="154" name="Google Shape;154;p27"/>
          <p:cNvSpPr txBox="1"/>
          <p:nvPr/>
        </p:nvSpPr>
        <p:spPr>
          <a:xfrm>
            <a:off x="1880850" y="4551250"/>
            <a:ext cx="23304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298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7298"/>
                </a:solidFill>
                <a:latin typeface="Arial"/>
                <a:ea typeface="Arial"/>
                <a:cs typeface="Arial"/>
                <a:sym typeface="Arial"/>
              </a:rPr>
              <a:t>facebook</a:t>
            </a:r>
            <a:endParaRPr/>
          </a:p>
        </p:txBody>
      </p:sp>
      <p:pic>
        <p:nvPicPr>
          <p:cNvPr id="155" name="Google Shape;155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36587" y="3092475"/>
            <a:ext cx="54292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1825" y="3806312"/>
            <a:ext cx="552450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6587" y="4502550"/>
            <a:ext cx="542925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7"/>
          <p:cNvSpPr txBox="1"/>
          <p:nvPr/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Follow Us!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">
  <p:cSld name="Final Slid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/>
          <p:nvPr/>
        </p:nvSpPr>
        <p:spPr>
          <a:xfrm>
            <a:off x="-105700" y="6605650"/>
            <a:ext cx="9252900" cy="25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8"/>
          <p:cNvSpPr/>
          <p:nvPr/>
        </p:nvSpPr>
        <p:spPr>
          <a:xfrm>
            <a:off x="5989050" y="0"/>
            <a:ext cx="3154800" cy="146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8"/>
          <p:cNvSpPr/>
          <p:nvPr/>
        </p:nvSpPr>
        <p:spPr>
          <a:xfrm>
            <a:off x="5130351" y="5657025"/>
            <a:ext cx="2819400" cy="2799000"/>
          </a:xfrm>
          <a:prstGeom prst="teardrop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8"/>
          <p:cNvSpPr/>
          <p:nvPr/>
        </p:nvSpPr>
        <p:spPr>
          <a:xfrm rot="10800000">
            <a:off x="8126174" y="3861525"/>
            <a:ext cx="1635300" cy="1620900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8"/>
          <p:cNvSpPr/>
          <p:nvPr/>
        </p:nvSpPr>
        <p:spPr>
          <a:xfrm rot="5400000">
            <a:off x="6392299" y="-2515024"/>
            <a:ext cx="3210000" cy="3214200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8"/>
          <p:cNvSpPr/>
          <p:nvPr/>
        </p:nvSpPr>
        <p:spPr>
          <a:xfrm>
            <a:off x="7485725" y="891500"/>
            <a:ext cx="922500" cy="922500"/>
          </a:xfrm>
          <a:prstGeom prst="teardrop">
            <a:avLst>
              <a:gd name="adj" fmla="val 1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8"/>
          <p:cNvSpPr/>
          <p:nvPr/>
        </p:nvSpPr>
        <p:spPr>
          <a:xfrm rot="-5400000">
            <a:off x="8625425" y="871400"/>
            <a:ext cx="1477500" cy="1517700"/>
          </a:xfrm>
          <a:prstGeom prst="teardrop">
            <a:avLst>
              <a:gd name="adj" fmla="val 1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28"/>
          <p:cNvPicPr preferRelativeResize="0"/>
          <p:nvPr/>
        </p:nvPicPr>
        <p:blipFill rotWithShape="1">
          <a:blip r:embed="rId2">
            <a:alphaModFix/>
          </a:blip>
          <a:srcRect l="-11500" t="2597" r="-11500" b="2588"/>
          <a:stretch/>
        </p:blipFill>
        <p:spPr>
          <a:xfrm>
            <a:off x="7985325" y="5618437"/>
            <a:ext cx="922501" cy="92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8"/>
          <p:cNvSpPr/>
          <p:nvPr/>
        </p:nvSpPr>
        <p:spPr>
          <a:xfrm>
            <a:off x="-105700" y="6605650"/>
            <a:ext cx="9252900" cy="25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8"/>
          <p:cNvSpPr txBox="1">
            <a:spLocks noGrp="1"/>
          </p:cNvSpPr>
          <p:nvPr>
            <p:ph type="title"/>
          </p:nvPr>
        </p:nvSpPr>
        <p:spPr>
          <a:xfrm>
            <a:off x="405249" y="295290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Contact Slide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0875" y="3836050"/>
            <a:ext cx="3054600" cy="305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9"/>
          <p:cNvSpPr/>
          <p:nvPr/>
        </p:nvSpPr>
        <p:spPr>
          <a:xfrm>
            <a:off x="0" y="1521400"/>
            <a:ext cx="6314700" cy="5847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9"/>
          <p:cNvSpPr txBox="1">
            <a:spLocks noGrp="1"/>
          </p:cNvSpPr>
          <p:nvPr>
            <p:ph type="title"/>
          </p:nvPr>
        </p:nvSpPr>
        <p:spPr>
          <a:xfrm>
            <a:off x="356975" y="1554750"/>
            <a:ext cx="51786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9"/>
          <p:cNvSpPr txBox="1">
            <a:spLocks noGrp="1"/>
          </p:cNvSpPr>
          <p:nvPr>
            <p:ph type="subTitle" idx="1"/>
          </p:nvPr>
        </p:nvSpPr>
        <p:spPr>
          <a:xfrm>
            <a:off x="515575" y="2473025"/>
            <a:ext cx="3694800" cy="23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729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subTitle" idx="2"/>
          </p:nvPr>
        </p:nvSpPr>
        <p:spPr>
          <a:xfrm>
            <a:off x="515575" y="3908350"/>
            <a:ext cx="3694800" cy="23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729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out Powernet Video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/>
        </p:nvSpPr>
        <p:spPr>
          <a:xfrm>
            <a:off x="2129100" y="1390700"/>
            <a:ext cx="4885800" cy="60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</a:rPr>
              <a:t>Meet Powernet!</a:t>
            </a:r>
            <a:endParaRPr sz="3200">
              <a:solidFill>
                <a:schemeClr val="dk2"/>
              </a:solidFill>
            </a:endParaRPr>
          </a:p>
        </p:txBody>
      </p:sp>
      <p:sp>
        <p:nvSpPr>
          <p:cNvPr id="22" name="Google Shape;22;p4"/>
          <p:cNvSpPr/>
          <p:nvPr/>
        </p:nvSpPr>
        <p:spPr>
          <a:xfrm rot="5400000">
            <a:off x="6349699" y="-2623774"/>
            <a:ext cx="3210000" cy="3214200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4"/>
          <p:cNvSpPr/>
          <p:nvPr/>
        </p:nvSpPr>
        <p:spPr>
          <a:xfrm rot="-5400000">
            <a:off x="8585000" y="685875"/>
            <a:ext cx="1251300" cy="1285200"/>
          </a:xfrm>
          <a:prstGeom prst="teardrop">
            <a:avLst>
              <a:gd name="adj" fmla="val 1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7626500" y="724200"/>
            <a:ext cx="778800" cy="778800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4" title="Technology is our Gift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526" y="2253775"/>
            <a:ext cx="5542950" cy="415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OBJECT_3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>
            <a:spLocks noGrp="1"/>
          </p:cNvSpPr>
          <p:nvPr>
            <p:ph type="body" idx="1"/>
          </p:nvPr>
        </p:nvSpPr>
        <p:spPr>
          <a:xfrm>
            <a:off x="263050" y="1936009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out">
  <p:cSld name="Callout_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/>
          <p:nvPr/>
        </p:nvSpPr>
        <p:spPr>
          <a:xfrm rot="5400000">
            <a:off x="2457424" y="1533550"/>
            <a:ext cx="981000" cy="981000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2"/>
          <p:cNvSpPr/>
          <p:nvPr/>
        </p:nvSpPr>
        <p:spPr>
          <a:xfrm rot="10800000">
            <a:off x="3697799" y="766149"/>
            <a:ext cx="1748400" cy="1748400"/>
          </a:xfrm>
          <a:prstGeom prst="teardrop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2"/>
          <p:cNvSpPr/>
          <p:nvPr/>
        </p:nvSpPr>
        <p:spPr>
          <a:xfrm>
            <a:off x="223875" y="2763875"/>
            <a:ext cx="3214500" cy="32145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2"/>
          <p:cNvSpPr txBox="1">
            <a:spLocks noGrp="1"/>
          </p:cNvSpPr>
          <p:nvPr>
            <p:ph type="title"/>
          </p:nvPr>
        </p:nvSpPr>
        <p:spPr>
          <a:xfrm>
            <a:off x="1221300" y="2763875"/>
            <a:ext cx="2155800" cy="25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9pPr>
          </a:lstStyle>
          <a:p>
            <a:endParaRPr/>
          </a:p>
        </p:txBody>
      </p:sp>
      <p:sp>
        <p:nvSpPr>
          <p:cNvPr id="185" name="Google Shape;185;p32"/>
          <p:cNvSpPr txBox="1">
            <a:spLocks noGrp="1"/>
          </p:cNvSpPr>
          <p:nvPr>
            <p:ph type="body" idx="1"/>
          </p:nvPr>
        </p:nvSpPr>
        <p:spPr>
          <a:xfrm>
            <a:off x="3469200" y="2562450"/>
            <a:ext cx="4694700" cy="29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>
            <a:spLocks noGrp="1"/>
          </p:cNvSpPr>
          <p:nvPr>
            <p:ph type="body" idx="1"/>
          </p:nvPr>
        </p:nvSpPr>
        <p:spPr>
          <a:xfrm>
            <a:off x="263050" y="1936009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ight Slide">
  <p:cSld name="Content Light Slid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/>
          <p:nvPr/>
        </p:nvSpPr>
        <p:spPr>
          <a:xfrm>
            <a:off x="-105700" y="6605650"/>
            <a:ext cx="9252900" cy="25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5"/>
          <p:cNvSpPr/>
          <p:nvPr/>
        </p:nvSpPr>
        <p:spPr>
          <a:xfrm rot="5400000">
            <a:off x="6213049" y="-1748574"/>
            <a:ext cx="3210000" cy="3214200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5"/>
          <p:cNvSpPr/>
          <p:nvPr/>
        </p:nvSpPr>
        <p:spPr>
          <a:xfrm>
            <a:off x="7306475" y="1657950"/>
            <a:ext cx="922500" cy="922500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5"/>
          <p:cNvSpPr/>
          <p:nvPr/>
        </p:nvSpPr>
        <p:spPr>
          <a:xfrm rot="-5400000">
            <a:off x="8448774" y="1658350"/>
            <a:ext cx="1724700" cy="1725300"/>
          </a:xfrm>
          <a:prstGeom prst="teardrop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5"/>
          <p:cNvSpPr txBox="1">
            <a:spLocks noGrp="1"/>
          </p:cNvSpPr>
          <p:nvPr>
            <p:ph type="body" idx="1"/>
          </p:nvPr>
        </p:nvSpPr>
        <p:spPr>
          <a:xfrm>
            <a:off x="263050" y="1936009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35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">
  <p:cSld name="Final Slide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6"/>
          <p:cNvSpPr/>
          <p:nvPr/>
        </p:nvSpPr>
        <p:spPr>
          <a:xfrm>
            <a:off x="-105700" y="6605650"/>
            <a:ext cx="9252900" cy="25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6"/>
          <p:cNvSpPr/>
          <p:nvPr/>
        </p:nvSpPr>
        <p:spPr>
          <a:xfrm>
            <a:off x="5989050" y="0"/>
            <a:ext cx="3154800" cy="146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6"/>
          <p:cNvSpPr/>
          <p:nvPr/>
        </p:nvSpPr>
        <p:spPr>
          <a:xfrm>
            <a:off x="4739662" y="5657025"/>
            <a:ext cx="3210000" cy="3214200"/>
          </a:xfrm>
          <a:prstGeom prst="teardrop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6"/>
          <p:cNvSpPr/>
          <p:nvPr/>
        </p:nvSpPr>
        <p:spPr>
          <a:xfrm rot="10800000">
            <a:off x="8126065" y="3678524"/>
            <a:ext cx="1803900" cy="1803900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6"/>
          <p:cNvSpPr/>
          <p:nvPr/>
        </p:nvSpPr>
        <p:spPr>
          <a:xfrm rot="5400000">
            <a:off x="6392299" y="-2515024"/>
            <a:ext cx="3210000" cy="3214200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6"/>
          <p:cNvSpPr/>
          <p:nvPr/>
        </p:nvSpPr>
        <p:spPr>
          <a:xfrm>
            <a:off x="7485725" y="891500"/>
            <a:ext cx="922500" cy="922500"/>
          </a:xfrm>
          <a:prstGeom prst="teardrop">
            <a:avLst>
              <a:gd name="adj" fmla="val 1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6"/>
          <p:cNvSpPr/>
          <p:nvPr/>
        </p:nvSpPr>
        <p:spPr>
          <a:xfrm rot="-5400000">
            <a:off x="8628024" y="891899"/>
            <a:ext cx="1724700" cy="1725300"/>
          </a:xfrm>
          <a:prstGeom prst="teardrop">
            <a:avLst>
              <a:gd name="adj" fmla="val 1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85325" y="5618437"/>
            <a:ext cx="922501" cy="922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6"/>
          <p:cNvSpPr/>
          <p:nvPr/>
        </p:nvSpPr>
        <p:spPr>
          <a:xfrm>
            <a:off x="-105700" y="6605650"/>
            <a:ext cx="9252900" cy="25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6"/>
          <p:cNvSpPr txBox="1">
            <a:spLocks noGrp="1"/>
          </p:cNvSpPr>
          <p:nvPr>
            <p:ph type="title"/>
          </p:nvPr>
        </p:nvSpPr>
        <p:spPr>
          <a:xfrm>
            <a:off x="440924" y="356380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out">
  <p:cSld name="Callou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7"/>
          <p:cNvSpPr/>
          <p:nvPr/>
        </p:nvSpPr>
        <p:spPr>
          <a:xfrm rot="5400000">
            <a:off x="2457424" y="1533550"/>
            <a:ext cx="981000" cy="981000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7"/>
          <p:cNvSpPr/>
          <p:nvPr/>
        </p:nvSpPr>
        <p:spPr>
          <a:xfrm rot="10800000">
            <a:off x="3697799" y="766149"/>
            <a:ext cx="1748400" cy="1748400"/>
          </a:xfrm>
          <a:prstGeom prst="teardrop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7"/>
          <p:cNvSpPr/>
          <p:nvPr/>
        </p:nvSpPr>
        <p:spPr>
          <a:xfrm>
            <a:off x="223875" y="2763875"/>
            <a:ext cx="3214500" cy="32145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1221300" y="2763875"/>
            <a:ext cx="2155800" cy="25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body" idx="1"/>
          </p:nvPr>
        </p:nvSpPr>
        <p:spPr>
          <a:xfrm>
            <a:off x="3469200" y="2562450"/>
            <a:ext cx="4694700" cy="29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8" name="Google Shape;218;p39"/>
          <p:cNvSpPr txBox="1">
            <a:spLocks noGrp="1"/>
          </p:cNvSpPr>
          <p:nvPr>
            <p:ph type="body" idx="1"/>
          </p:nvPr>
        </p:nvSpPr>
        <p:spPr>
          <a:xfrm>
            <a:off x="263050" y="1936009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39"/>
          <p:cNvSpPr/>
          <p:nvPr/>
        </p:nvSpPr>
        <p:spPr>
          <a:xfrm>
            <a:off x="3601175" y="5166850"/>
            <a:ext cx="3210000" cy="32142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9"/>
          <p:cNvSpPr/>
          <p:nvPr/>
        </p:nvSpPr>
        <p:spPr>
          <a:xfrm rot="10800000">
            <a:off x="7010500" y="3143975"/>
            <a:ext cx="1875000" cy="1875000"/>
          </a:xfrm>
          <a:prstGeom prst="teardrop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9"/>
          <p:cNvSpPr/>
          <p:nvPr/>
        </p:nvSpPr>
        <p:spPr>
          <a:xfrm rot="-5400000">
            <a:off x="7010375" y="5173399"/>
            <a:ext cx="1345500" cy="1345500"/>
          </a:xfrm>
          <a:prstGeom prst="teardrop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9"/>
          <p:cNvSpPr/>
          <p:nvPr/>
        </p:nvSpPr>
        <p:spPr>
          <a:xfrm>
            <a:off x="-105700" y="6605650"/>
            <a:ext cx="9252900" cy="25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"/>
          <p:cNvSpPr txBox="1">
            <a:spLocks noGrp="1"/>
          </p:cNvSpPr>
          <p:nvPr>
            <p:ph type="title"/>
          </p:nvPr>
        </p:nvSpPr>
        <p:spPr>
          <a:xfrm>
            <a:off x="1792289" y="4800599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5" name="Google Shape;225;p40"/>
          <p:cNvSpPr>
            <a:spLocks noGrp="1"/>
          </p:cNvSpPr>
          <p:nvPr>
            <p:ph type="pic" idx="2"/>
          </p:nvPr>
        </p:nvSpPr>
        <p:spPr>
          <a:xfrm>
            <a:off x="1792289" y="1121355"/>
            <a:ext cx="5486400" cy="3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226" name="Google Shape;226;p40"/>
          <p:cNvSpPr txBox="1">
            <a:spLocks noGrp="1"/>
          </p:cNvSpPr>
          <p:nvPr>
            <p:ph type="body" idx="1"/>
          </p:nvPr>
        </p:nvSpPr>
        <p:spPr>
          <a:xfrm>
            <a:off x="1792289" y="5367337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duct &amp; Industries Overview">
  <p:cSld name="OBJECT_2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/>
        </p:nvSpPr>
        <p:spPr>
          <a:xfrm>
            <a:off x="347475" y="1616650"/>
            <a:ext cx="4782300" cy="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</a:rPr>
              <a:t>Product overview</a:t>
            </a:r>
            <a:r>
              <a:rPr lang="en-US" sz="3200">
                <a:solidFill>
                  <a:schemeClr val="dk1"/>
                </a:solidFill>
              </a:rPr>
              <a:t>  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28" name="Google Shape;2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69752" y="2377063"/>
            <a:ext cx="655975" cy="6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7788" y="2377063"/>
            <a:ext cx="655975" cy="656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763" y="2377073"/>
            <a:ext cx="6628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7427" y="2373286"/>
            <a:ext cx="6628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2898" y="2373287"/>
            <a:ext cx="662874" cy="662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74226" y="2377050"/>
            <a:ext cx="6628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/>
          <p:nvPr/>
        </p:nvSpPr>
        <p:spPr>
          <a:xfrm>
            <a:off x="208338" y="2957163"/>
            <a:ext cx="9957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Voice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5" name="Google Shape;35;p5"/>
          <p:cNvSpPr txBox="1"/>
          <p:nvPr/>
        </p:nvSpPr>
        <p:spPr>
          <a:xfrm>
            <a:off x="1259113" y="2966588"/>
            <a:ext cx="7977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Wi-Fi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" name="Google Shape;36;p5"/>
          <p:cNvSpPr txBox="1"/>
          <p:nvPr/>
        </p:nvSpPr>
        <p:spPr>
          <a:xfrm>
            <a:off x="2278325" y="2970638"/>
            <a:ext cx="8574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Data</a:t>
            </a:r>
            <a:r>
              <a:rPr lang="en-US"/>
              <a:t> </a:t>
            </a:r>
            <a:endParaRPr/>
          </a:p>
        </p:txBody>
      </p:sp>
      <p:sp>
        <p:nvSpPr>
          <p:cNvPr id="37" name="Google Shape;37;p5"/>
          <p:cNvSpPr txBox="1"/>
          <p:nvPr/>
        </p:nvSpPr>
        <p:spPr>
          <a:xfrm>
            <a:off x="3297913" y="2957713"/>
            <a:ext cx="9957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DIRECTV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" name="Google Shape;38;p5"/>
          <p:cNvSpPr txBox="1"/>
          <p:nvPr/>
        </p:nvSpPr>
        <p:spPr>
          <a:xfrm>
            <a:off x="7566800" y="2973213"/>
            <a:ext cx="1703700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First Responder Systems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9" name="Google Shape;39;p5"/>
          <p:cNvSpPr txBox="1"/>
          <p:nvPr/>
        </p:nvSpPr>
        <p:spPr>
          <a:xfrm>
            <a:off x="4377138" y="2976963"/>
            <a:ext cx="10437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Billing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0" name="Google Shape;40;p5"/>
          <p:cNvSpPr txBox="1"/>
          <p:nvPr/>
        </p:nvSpPr>
        <p:spPr>
          <a:xfrm>
            <a:off x="5468125" y="2976963"/>
            <a:ext cx="1160700" cy="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IT Managed Services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41" name="Google Shape;41;p5"/>
          <p:cNvSpPr txBox="1"/>
          <p:nvPr/>
        </p:nvSpPr>
        <p:spPr>
          <a:xfrm>
            <a:off x="6509050" y="2970363"/>
            <a:ext cx="12510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Cell phone </a:t>
            </a: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Boosters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42" name="Google Shape;42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1000" y="2376800"/>
            <a:ext cx="655974" cy="72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87212" y="2373275"/>
            <a:ext cx="662876" cy="66287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 txBox="1"/>
          <p:nvPr/>
        </p:nvSpPr>
        <p:spPr>
          <a:xfrm>
            <a:off x="374775" y="3562250"/>
            <a:ext cx="48027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</a:rPr>
              <a:t>Industries we serve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5" name="Google Shape;45;p5"/>
          <p:cNvSpPr txBox="1"/>
          <p:nvPr/>
        </p:nvSpPr>
        <p:spPr>
          <a:xfrm>
            <a:off x="475650" y="4547150"/>
            <a:ext cx="7166700" cy="1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" name="Google Shape;46;p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4104098"/>
            <a:ext cx="9144003" cy="2909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ny Timeline">
  <p:cSld name="OBJECT_2_2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62825" y="2239725"/>
            <a:ext cx="9665576" cy="439342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/>
          <p:nvPr/>
        </p:nvSpPr>
        <p:spPr>
          <a:xfrm>
            <a:off x="2400" y="1637925"/>
            <a:ext cx="4576800" cy="643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/>
          <p:nvPr/>
        </p:nvSpPr>
        <p:spPr>
          <a:xfrm>
            <a:off x="379425" y="1609025"/>
            <a:ext cx="4782300" cy="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accent6"/>
                </a:solidFill>
              </a:rPr>
              <a:t>Company Timeline</a:t>
            </a:r>
            <a:endParaRPr sz="3200">
              <a:solidFill>
                <a:schemeClr val="accent6"/>
              </a:solidFill>
            </a:endParaRPr>
          </a:p>
        </p:txBody>
      </p:sp>
      <p:sp>
        <p:nvSpPr>
          <p:cNvPr id="51" name="Google Shape;51;p6"/>
          <p:cNvSpPr/>
          <p:nvPr/>
        </p:nvSpPr>
        <p:spPr>
          <a:xfrm rot="5400000">
            <a:off x="6405175" y="-2459375"/>
            <a:ext cx="2981700" cy="2985600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7532175" y="647900"/>
            <a:ext cx="794100" cy="794100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 rot="-5400000">
            <a:off x="8506500" y="647675"/>
            <a:ext cx="1494000" cy="1494300"/>
          </a:xfrm>
          <a:prstGeom prst="teardrop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2">
  <p:cSld name="OBJECT_2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body" idx="1"/>
          </p:nvPr>
        </p:nvSpPr>
        <p:spPr>
          <a:xfrm>
            <a:off x="263050" y="1936009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">
  <p:cSld name="OBJECT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>
            <a:off x="0" y="1474750"/>
            <a:ext cx="6772500" cy="5847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276175" y="2047759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323000" y="1486450"/>
            <a:ext cx="69030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61" name="Google Shape;6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0850" y="3803400"/>
            <a:ext cx="3054600" cy="305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4">
  <p:cSld name="OBJECT_1_2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276175" y="2047759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323000" y="1486450"/>
            <a:ext cx="6903000" cy="5613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65" name="Google Shape;6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14250" y="3803400"/>
            <a:ext cx="3054600" cy="305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5">
  <p:cSld name="OBJECT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>
            <a:off x="-59125" y="1331050"/>
            <a:ext cx="7272000" cy="657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Google Shape;6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220575"/>
            <a:ext cx="2637426" cy="263742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336125" y="1988059"/>
            <a:ext cx="8229600" cy="42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336124" y="1378907"/>
            <a:ext cx="75444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3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33">
            <a:alphaModFix/>
          </a:blip>
          <a:srcRect t="1987" b="1978"/>
          <a:stretch/>
        </p:blipFill>
        <p:spPr>
          <a:xfrm>
            <a:off x="1" y="0"/>
            <a:ext cx="9241897" cy="685800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97899" y="0"/>
            <a:ext cx="9241900" cy="68580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jpg"/><Relationship Id="rId11" Type="http://schemas.openxmlformats.org/officeDocument/2006/relationships/hyperlink" Target="mailto:obross@powernetco.com" TargetMode="External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obross@powernetco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gif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png"/><Relationship Id="rId11" Type="http://schemas.openxmlformats.org/officeDocument/2006/relationships/image" Target="../media/image43.jpg"/><Relationship Id="rId5" Type="http://schemas.openxmlformats.org/officeDocument/2006/relationships/image" Target="../media/image52.png"/><Relationship Id="rId10" Type="http://schemas.openxmlformats.org/officeDocument/2006/relationships/image" Target="../media/image57.jp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8.jpg"/><Relationship Id="rId5" Type="http://schemas.openxmlformats.org/officeDocument/2006/relationships/hyperlink" Target="https://bbnc.lpzoo.org/page.aspx?pid=193" TargetMode="External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1"/>
          <p:cNvSpPr/>
          <p:nvPr/>
        </p:nvSpPr>
        <p:spPr>
          <a:xfrm>
            <a:off x="7071750" y="-7250"/>
            <a:ext cx="2116800" cy="147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1"/>
          <p:cNvSpPr/>
          <p:nvPr/>
        </p:nvSpPr>
        <p:spPr>
          <a:xfrm>
            <a:off x="4640925" y="-7250"/>
            <a:ext cx="4646100" cy="696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4" name="Google Shape;23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675" y="-748512"/>
            <a:ext cx="8454650" cy="835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225" y="271300"/>
            <a:ext cx="2940003" cy="1739827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1"/>
          <p:cNvSpPr txBox="1"/>
          <p:nvPr/>
        </p:nvSpPr>
        <p:spPr>
          <a:xfrm>
            <a:off x="1676250" y="1438725"/>
            <a:ext cx="886500" cy="2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</p:txBody>
      </p:sp>
      <p:pic>
        <p:nvPicPr>
          <p:cNvPr id="237" name="Google Shape;23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7774" y="4425579"/>
            <a:ext cx="1115713" cy="105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7450" y="4221617"/>
            <a:ext cx="1209809" cy="120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60941" y="4412100"/>
            <a:ext cx="1209809" cy="120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527151" y="4735635"/>
            <a:ext cx="440299" cy="4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 flipH="1">
            <a:off x="967450" y="5263124"/>
            <a:ext cx="168975" cy="16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1"/>
          <p:cNvSpPr txBox="1"/>
          <p:nvPr/>
        </p:nvSpPr>
        <p:spPr>
          <a:xfrm>
            <a:off x="1056650" y="4084200"/>
            <a:ext cx="886500" cy="3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solidFill>
                  <a:schemeClr val="dk1"/>
                </a:solidFill>
              </a:rPr>
              <a:t>Connect</a:t>
            </a:r>
            <a:endParaRPr i="1">
              <a:solidFill>
                <a:schemeClr val="dk1"/>
              </a:solidFill>
            </a:endParaRPr>
          </a:p>
        </p:txBody>
      </p:sp>
      <p:pic>
        <p:nvPicPr>
          <p:cNvPr id="243" name="Google Shape;243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2177250" y="4609963"/>
            <a:ext cx="348300" cy="3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77247" y="5109860"/>
            <a:ext cx="476787" cy="474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2776211" y="4884540"/>
            <a:ext cx="265500" cy="264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1"/>
          <p:cNvSpPr txBox="1"/>
          <p:nvPr/>
        </p:nvSpPr>
        <p:spPr>
          <a:xfrm>
            <a:off x="3452375" y="4084200"/>
            <a:ext cx="886500" cy="3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solidFill>
                  <a:schemeClr val="dk1"/>
                </a:solidFill>
              </a:rPr>
              <a:t>Analyze</a:t>
            </a:r>
            <a:endParaRPr i="1">
              <a:solidFill>
                <a:schemeClr val="dk1"/>
              </a:solidFill>
            </a:endParaRPr>
          </a:p>
        </p:txBody>
      </p:sp>
      <p:pic>
        <p:nvPicPr>
          <p:cNvPr id="247" name="Google Shape;247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6505313" y="4957211"/>
            <a:ext cx="435299" cy="43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1"/>
          <p:cNvSpPr txBox="1"/>
          <p:nvPr/>
        </p:nvSpPr>
        <p:spPr>
          <a:xfrm>
            <a:off x="5522600" y="4084200"/>
            <a:ext cx="886500" cy="3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solidFill>
                  <a:schemeClr val="dk1"/>
                </a:solidFill>
              </a:rPr>
              <a:t>Engage</a:t>
            </a:r>
            <a:endParaRPr i="1">
              <a:solidFill>
                <a:schemeClr val="dk1"/>
              </a:solidFill>
            </a:endParaRPr>
          </a:p>
        </p:txBody>
      </p:sp>
      <p:pic>
        <p:nvPicPr>
          <p:cNvPr id="249" name="Google Shape;249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6570450" y="4531988"/>
            <a:ext cx="305050" cy="30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4553787" y="4602824"/>
            <a:ext cx="363375" cy="36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 flipH="1">
            <a:off x="4554249" y="5041490"/>
            <a:ext cx="265500" cy="26495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1"/>
          <p:cNvSpPr txBox="1"/>
          <p:nvPr/>
        </p:nvSpPr>
        <p:spPr>
          <a:xfrm>
            <a:off x="359650" y="2371725"/>
            <a:ext cx="7250700" cy="1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2"/>
                </a:solidFill>
              </a:rPr>
              <a:t>Building a Network and Wi-Fi Analytics</a:t>
            </a:r>
            <a:endParaRPr sz="3000" b="1">
              <a:solidFill>
                <a:schemeClr val="dk2"/>
              </a:solidFill>
            </a:endParaRPr>
          </a:p>
        </p:txBody>
      </p:sp>
      <p:sp>
        <p:nvSpPr>
          <p:cNvPr id="253" name="Google Shape;253;p41"/>
          <p:cNvSpPr txBox="1"/>
          <p:nvPr/>
        </p:nvSpPr>
        <p:spPr>
          <a:xfrm>
            <a:off x="420725" y="5736975"/>
            <a:ext cx="6235200" cy="1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Oscar Bross – Sr. Account Manager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513.608.0343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</a:pPr>
            <a:r>
              <a:rPr lang="en-US" sz="1600" u="sng">
                <a:solidFill>
                  <a:schemeClr val="accent3"/>
                </a:solidFill>
                <a:hlinkClick r:id="rId11"/>
              </a:rPr>
              <a:t>obross@powernetco.com</a:t>
            </a:r>
            <a:endParaRPr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0"/>
          <p:cNvSpPr/>
          <p:nvPr/>
        </p:nvSpPr>
        <p:spPr>
          <a:xfrm>
            <a:off x="3529100" y="416625"/>
            <a:ext cx="3217200" cy="227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50"/>
          <p:cNvSpPr txBox="1">
            <a:spLocks noGrp="1"/>
          </p:cNvSpPr>
          <p:nvPr>
            <p:ph type="title"/>
          </p:nvPr>
        </p:nvSpPr>
        <p:spPr>
          <a:xfrm>
            <a:off x="1221300" y="2763875"/>
            <a:ext cx="2155800" cy="25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</a:pPr>
            <a:r>
              <a:rPr lang="en-US" sz="3000"/>
              <a:t>Learning more about your visitors</a:t>
            </a:r>
            <a:endParaRPr/>
          </a:p>
        </p:txBody>
      </p:sp>
      <p:sp>
        <p:nvSpPr>
          <p:cNvPr id="409" name="Google Shape;409;p50"/>
          <p:cNvSpPr txBox="1">
            <a:spLocks noGrp="1"/>
          </p:cNvSpPr>
          <p:nvPr>
            <p:ph type="body" idx="1"/>
          </p:nvPr>
        </p:nvSpPr>
        <p:spPr>
          <a:xfrm>
            <a:off x="3469200" y="2562449"/>
            <a:ext cx="5736600" cy="4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n-US" sz="1900" i="0" u="none" strike="noStrike" cap="none">
                <a:solidFill>
                  <a:srgbClr val="55565A"/>
                </a:solidFill>
              </a:rPr>
              <a:t>Who your customers/visitors are?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i="0" u="none" strike="noStrike" cap="none">
              <a:solidFill>
                <a:srgbClr val="55565A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n-US" sz="1900" i="0" u="none" strike="noStrike" cap="none">
                <a:solidFill>
                  <a:srgbClr val="55565A"/>
                </a:solidFill>
              </a:rPr>
              <a:t>Demographics?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i="0" u="none" strike="noStrike" cap="none">
              <a:solidFill>
                <a:srgbClr val="55565A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n-US" sz="1900" i="0" u="none" strike="noStrike" cap="none">
                <a:solidFill>
                  <a:srgbClr val="55565A"/>
                </a:solidFill>
              </a:rPr>
              <a:t>Contact info?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i="0" u="none" strike="noStrike" cap="none">
              <a:solidFill>
                <a:srgbClr val="55565A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n-US" sz="1900" i="0" u="none" strike="noStrike" cap="none">
                <a:solidFill>
                  <a:srgbClr val="55565A"/>
                </a:solidFill>
              </a:rPr>
              <a:t>Social interests?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i="0" u="none" strike="noStrike" cap="none">
              <a:solidFill>
                <a:srgbClr val="55565A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n-US" sz="1900" i="0" u="none" strike="noStrike" cap="none">
                <a:solidFill>
                  <a:srgbClr val="55565A"/>
                </a:solidFill>
              </a:rPr>
              <a:t>How many times they have visited the facility?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i="0" u="none" strike="noStrike" cap="none">
              <a:solidFill>
                <a:srgbClr val="55565A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n-US" sz="1900" i="0" u="none" strike="noStrike" cap="none">
                <a:solidFill>
                  <a:srgbClr val="55565A"/>
                </a:solidFill>
              </a:rPr>
              <a:t>Wher</a:t>
            </a:r>
            <a:r>
              <a:rPr lang="en-US" sz="1900">
                <a:solidFill>
                  <a:srgbClr val="55565A"/>
                </a:solidFill>
              </a:rPr>
              <a:t>e</a:t>
            </a:r>
            <a:r>
              <a:rPr lang="en-US" sz="1900" i="0" u="none" strike="noStrike" cap="none">
                <a:solidFill>
                  <a:srgbClr val="55565A"/>
                </a:solidFill>
              </a:rPr>
              <a:t> they are at within the location?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i="0" u="none" strike="noStrike" cap="none">
              <a:solidFill>
                <a:srgbClr val="55565A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n-US" sz="1900" i="0" u="none" strike="noStrike" cap="none">
                <a:solidFill>
                  <a:srgbClr val="55565A"/>
                </a:solidFill>
              </a:rPr>
              <a:t>How often do they visit?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i="0" u="none" strike="noStrike" cap="none">
              <a:solidFill>
                <a:srgbClr val="55565A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n-US" sz="1900" i="0" u="none" strike="noStrike" cap="none">
                <a:solidFill>
                  <a:srgbClr val="55565A"/>
                </a:solidFill>
              </a:rPr>
              <a:t>What path do they take while there?</a:t>
            </a:r>
            <a:r>
              <a:rPr lang="en-US" sz="1800" i="0" u="none" strike="noStrike" cap="none">
                <a:solidFill>
                  <a:srgbClr val="55565A"/>
                </a:solidFill>
              </a:rPr>
              <a:t> </a:t>
            </a:r>
            <a:endParaRPr/>
          </a:p>
        </p:txBody>
      </p:sp>
      <p:pic>
        <p:nvPicPr>
          <p:cNvPr id="410" name="Google Shape;410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8351" y="1158765"/>
            <a:ext cx="1398401" cy="1379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1"/>
          <p:cNvSpPr txBox="1">
            <a:spLocks noGrp="1"/>
          </p:cNvSpPr>
          <p:nvPr>
            <p:ph type="body" idx="1"/>
          </p:nvPr>
        </p:nvSpPr>
        <p:spPr>
          <a:xfrm>
            <a:off x="383600" y="1892350"/>
            <a:ext cx="2673900" cy="2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1"/>
              <a:t>What we collect:</a:t>
            </a:r>
            <a:endParaRPr sz="1400" b="1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Name</a:t>
            </a:r>
            <a:endParaRPr sz="140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Age</a:t>
            </a:r>
            <a:endParaRPr sz="140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Gender</a:t>
            </a:r>
            <a:endParaRPr sz="140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Email </a:t>
            </a:r>
            <a:endParaRPr sz="140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Phone number</a:t>
            </a:r>
            <a:endParaRPr sz="140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Social interests</a:t>
            </a:r>
            <a:endParaRPr sz="1400"/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-US" sz="1400"/>
              <a:t>Location within network</a:t>
            </a:r>
            <a:endParaRPr sz="1400"/>
          </a:p>
        </p:txBody>
      </p:sp>
      <p:sp>
        <p:nvSpPr>
          <p:cNvPr id="417" name="Google Shape;417;p51"/>
          <p:cNvSpPr txBox="1">
            <a:spLocks noGrp="1"/>
          </p:cNvSpPr>
          <p:nvPr>
            <p:ph type="title"/>
          </p:nvPr>
        </p:nvSpPr>
        <p:spPr>
          <a:xfrm>
            <a:off x="336125" y="1331050"/>
            <a:ext cx="87603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information does Intelligent Wi-Fi collect?</a:t>
            </a:r>
            <a:endParaRPr/>
          </a:p>
        </p:txBody>
      </p:sp>
      <p:sp>
        <p:nvSpPr>
          <p:cNvPr id="418" name="Google Shape;418;p51"/>
          <p:cNvSpPr txBox="1">
            <a:spLocks noGrp="1"/>
          </p:cNvSpPr>
          <p:nvPr>
            <p:ph type="body" idx="1"/>
          </p:nvPr>
        </p:nvSpPr>
        <p:spPr>
          <a:xfrm>
            <a:off x="3741125" y="1892350"/>
            <a:ext cx="4139400" cy="4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1"/>
              <a:t>What we do </a:t>
            </a:r>
            <a:r>
              <a:rPr lang="en-US" sz="1400" b="1" u="sng"/>
              <a:t>NOT </a:t>
            </a:r>
            <a:r>
              <a:rPr lang="en-US" sz="1400" b="1"/>
              <a:t>collect:</a:t>
            </a:r>
            <a:endParaRPr sz="1400" b="1"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Credit card information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Social login information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GPS location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Media files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Web search info/history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-US" sz="1400"/>
              <a:t>Contact lists</a:t>
            </a:r>
            <a:endParaRPr sz="1400"/>
          </a:p>
        </p:txBody>
      </p:sp>
      <p:sp>
        <p:nvSpPr>
          <p:cNvPr id="419" name="Google Shape;419;p51"/>
          <p:cNvSpPr/>
          <p:nvPr/>
        </p:nvSpPr>
        <p:spPr>
          <a:xfrm>
            <a:off x="3352797" y="1990725"/>
            <a:ext cx="41400" cy="268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2"/>
          <p:cNvSpPr txBox="1">
            <a:spLocks noGrp="1"/>
          </p:cNvSpPr>
          <p:nvPr>
            <p:ph type="body" idx="1"/>
          </p:nvPr>
        </p:nvSpPr>
        <p:spPr>
          <a:xfrm>
            <a:off x="300325" y="1828474"/>
            <a:ext cx="8229600" cy="4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All information is knowingly exchanged.</a:t>
            </a:r>
            <a:endParaRPr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Users must accept Terms &amp; Conditions.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Collected data is stored in a secure, online portal.</a:t>
            </a:r>
            <a:endParaRPr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Information is available to approved users only.</a:t>
            </a:r>
            <a:endParaRPr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User information is public information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Oscar Bross – Sr. Account Manager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513.608.0343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accent3"/>
                </a:solidFill>
                <a:hlinkClick r:id="rId3"/>
              </a:rPr>
              <a:t>obross@powernetco.com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426" name="Google Shape;426;p52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is information collected &amp; protected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3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See Individual User Information</a:t>
            </a:r>
            <a:endParaRPr/>
          </a:p>
        </p:txBody>
      </p:sp>
      <p:pic>
        <p:nvPicPr>
          <p:cNvPr id="433" name="Google Shape;433;p53"/>
          <p:cNvPicPr preferRelativeResize="0"/>
          <p:nvPr/>
        </p:nvPicPr>
        <p:blipFill rotWithShape="1">
          <a:blip r:embed="rId3">
            <a:alphaModFix/>
          </a:blip>
          <a:srcRect r="50644"/>
          <a:stretch/>
        </p:blipFill>
        <p:spPr>
          <a:xfrm>
            <a:off x="177175" y="2957625"/>
            <a:ext cx="3945824" cy="234060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34" name="Google Shape;434;p53"/>
          <p:cNvSpPr/>
          <p:nvPr/>
        </p:nvSpPr>
        <p:spPr>
          <a:xfrm>
            <a:off x="1710925" y="4414100"/>
            <a:ext cx="748500" cy="156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5" name="Google Shape;43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3875" y="3538350"/>
            <a:ext cx="2861400" cy="3148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36" name="Google Shape;436;p53"/>
          <p:cNvSpPr/>
          <p:nvPr/>
        </p:nvSpPr>
        <p:spPr>
          <a:xfrm>
            <a:off x="7438843" y="-125731"/>
            <a:ext cx="1956600" cy="165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8075" y="125875"/>
            <a:ext cx="1618725" cy="161872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53"/>
          <p:cNvSpPr txBox="1"/>
          <p:nvPr/>
        </p:nvSpPr>
        <p:spPr>
          <a:xfrm>
            <a:off x="4664475" y="2310100"/>
            <a:ext cx="42252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3"/>
                </a:solidFill>
              </a:rPr>
              <a:t>Analyze user interests to determine proper advertisers &amp; sponsors:</a:t>
            </a:r>
            <a:endParaRPr b="1"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39" name="Google Shape;439;p53"/>
          <p:cNvSpPr/>
          <p:nvPr/>
        </p:nvSpPr>
        <p:spPr>
          <a:xfrm>
            <a:off x="4295388" y="2605575"/>
            <a:ext cx="13200" cy="338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53"/>
          <p:cNvSpPr txBox="1"/>
          <p:nvPr/>
        </p:nvSpPr>
        <p:spPr>
          <a:xfrm>
            <a:off x="284700" y="2300775"/>
            <a:ext cx="37170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3"/>
                </a:solidFill>
              </a:rPr>
              <a:t>View in-depth user information.</a:t>
            </a:r>
            <a:endParaRPr sz="1800" b="1">
              <a:solidFill>
                <a:schemeClr val="accent3"/>
              </a:solidFill>
            </a:endParaRPr>
          </a:p>
        </p:txBody>
      </p:sp>
      <p:sp>
        <p:nvSpPr>
          <p:cNvPr id="441" name="Google Shape;441;p53"/>
          <p:cNvSpPr/>
          <p:nvPr/>
        </p:nvSpPr>
        <p:spPr>
          <a:xfrm>
            <a:off x="1747325" y="4614175"/>
            <a:ext cx="748500" cy="156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53"/>
          <p:cNvSpPr/>
          <p:nvPr/>
        </p:nvSpPr>
        <p:spPr>
          <a:xfrm>
            <a:off x="433550" y="6611575"/>
            <a:ext cx="36657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Font typeface="Arial"/>
              <a:buNone/>
            </a:pPr>
            <a:r>
              <a:rPr lang="en-US" sz="1100">
                <a:solidFill>
                  <a:srgbClr val="FFFFFF"/>
                </a:solidFill>
              </a:rPr>
              <a:t>*Personal information blacked out.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443" name="Google Shape;443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9550" y="3077550"/>
            <a:ext cx="2204450" cy="21007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44" name="Google Shape;444;p53"/>
          <p:cNvSpPr txBox="1"/>
          <p:nvPr/>
        </p:nvSpPr>
        <p:spPr>
          <a:xfrm>
            <a:off x="7959650" y="5360275"/>
            <a:ext cx="31149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*Music by genre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54"/>
          <p:cNvPicPr preferRelativeResize="0"/>
          <p:nvPr/>
        </p:nvPicPr>
        <p:blipFill rotWithShape="1">
          <a:blip r:embed="rId3">
            <a:alphaModFix/>
          </a:blip>
          <a:srcRect l="10136" t="19393" r="9606" b="4734"/>
          <a:stretch/>
        </p:blipFill>
        <p:spPr>
          <a:xfrm>
            <a:off x="159275" y="2090850"/>
            <a:ext cx="4739325" cy="311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4"/>
          <p:cNvSpPr txBox="1">
            <a:spLocks noGrp="1"/>
          </p:cNvSpPr>
          <p:nvPr>
            <p:ph type="title"/>
          </p:nvPr>
        </p:nvSpPr>
        <p:spPr>
          <a:xfrm>
            <a:off x="269449" y="1302482"/>
            <a:ext cx="75444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Location Services- ex. Cincinnati Zoo </a:t>
            </a:r>
            <a:endParaRPr/>
          </a:p>
        </p:txBody>
      </p:sp>
      <p:pic>
        <p:nvPicPr>
          <p:cNvPr id="452" name="Google Shape;45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1200" y="360401"/>
            <a:ext cx="1476424" cy="1031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9800" y="3018494"/>
            <a:ext cx="4144200" cy="318758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4"/>
          <p:cNvSpPr txBox="1"/>
          <p:nvPr/>
        </p:nvSpPr>
        <p:spPr>
          <a:xfrm>
            <a:off x="463363" y="5699925"/>
            <a:ext cx="37311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Identify high traffic areas/low activity areas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View zone dwell time by specific parts of your venue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55" name="Google Shape;455;p54"/>
          <p:cNvSpPr txBox="1"/>
          <p:nvPr/>
        </p:nvSpPr>
        <p:spPr>
          <a:xfrm>
            <a:off x="5172075" y="2090850"/>
            <a:ext cx="3924300" cy="3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Example heatmap: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Orange = high user density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Purple = low user density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5"/>
          <p:cNvSpPr/>
          <p:nvPr/>
        </p:nvSpPr>
        <p:spPr>
          <a:xfrm>
            <a:off x="7438843" y="-125731"/>
            <a:ext cx="1956617" cy="16551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55"/>
          <p:cNvSpPr txBox="1"/>
          <p:nvPr/>
        </p:nvSpPr>
        <p:spPr>
          <a:xfrm>
            <a:off x="345456" y="1293675"/>
            <a:ext cx="8280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Arial"/>
              <a:buNone/>
            </a:pPr>
            <a:r>
              <a:rPr lang="en-US" sz="3000">
                <a:solidFill>
                  <a:srgbClr val="FF0000"/>
                </a:solidFill>
              </a:rPr>
              <a:t>Create Visitor Surveys and See Results</a:t>
            </a:r>
            <a:endParaRPr/>
          </a:p>
        </p:txBody>
      </p:sp>
      <p:sp>
        <p:nvSpPr>
          <p:cNvPr id="463" name="Google Shape;463;p55"/>
          <p:cNvSpPr/>
          <p:nvPr/>
        </p:nvSpPr>
        <p:spPr>
          <a:xfrm>
            <a:off x="714564" y="5310787"/>
            <a:ext cx="1498768" cy="9083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55"/>
          <p:cNvSpPr/>
          <p:nvPr/>
        </p:nvSpPr>
        <p:spPr>
          <a:xfrm>
            <a:off x="5255471" y="5310787"/>
            <a:ext cx="1498800" cy="9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55"/>
          <p:cNvSpPr/>
          <p:nvPr/>
        </p:nvSpPr>
        <p:spPr>
          <a:xfrm>
            <a:off x="7402875" y="5310787"/>
            <a:ext cx="1498800" cy="9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55"/>
          <p:cNvPicPr preferRelativeResize="0"/>
          <p:nvPr/>
        </p:nvPicPr>
        <p:blipFill rotWithShape="1">
          <a:blip r:embed="rId3">
            <a:alphaModFix/>
          </a:blip>
          <a:srcRect l="50869"/>
          <a:stretch/>
        </p:blipFill>
        <p:spPr>
          <a:xfrm>
            <a:off x="4712252" y="3390325"/>
            <a:ext cx="4139700" cy="20113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7" name="Google Shape;467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1384" y="196184"/>
            <a:ext cx="1406040" cy="140604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55"/>
          <p:cNvSpPr/>
          <p:nvPr/>
        </p:nvSpPr>
        <p:spPr>
          <a:xfrm>
            <a:off x="4504863" y="2068800"/>
            <a:ext cx="13200" cy="338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55"/>
          <p:cNvSpPr txBox="1"/>
          <p:nvPr/>
        </p:nvSpPr>
        <p:spPr>
          <a:xfrm>
            <a:off x="278325" y="2145163"/>
            <a:ext cx="3778800" cy="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Target surveys at specific events or create as needed.</a:t>
            </a:r>
            <a:endParaRPr sz="18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800">
                <a:solidFill>
                  <a:schemeClr val="dk1"/>
                </a:solidFill>
              </a:rPr>
              <a:t>Create rating, multiple choice, or open response questions</a:t>
            </a:r>
            <a:r>
              <a:rPr lang="en-U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70" name="Google Shape;470;p55"/>
          <p:cNvSpPr txBox="1"/>
          <p:nvPr/>
        </p:nvSpPr>
        <p:spPr>
          <a:xfrm>
            <a:off x="4518075" y="2068800"/>
            <a:ext cx="4139700" cy="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See overall and individual responses.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Analyze simplified charts.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71" name="Google Shape;47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488" y="3435825"/>
            <a:ext cx="4159216" cy="20113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/>
          <p:nvPr/>
        </p:nvSpPr>
        <p:spPr>
          <a:xfrm>
            <a:off x="3469200" y="2486250"/>
            <a:ext cx="5010600" cy="29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55565A"/>
              </a:buClr>
              <a:buSzPts val="1800"/>
              <a:buChar char="●"/>
            </a:pPr>
            <a:r>
              <a:rPr lang="en-US" sz="1800">
                <a:solidFill>
                  <a:srgbClr val="55565A"/>
                </a:solidFill>
                <a:highlight>
                  <a:srgbClr val="FFFFFF"/>
                </a:highlight>
              </a:rPr>
              <a:t>25 years of experience in the telecom industry.</a:t>
            </a:r>
            <a:endParaRPr sz="1800">
              <a:solidFill>
                <a:srgbClr val="55565A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800"/>
              <a:buChar char="●"/>
            </a:pPr>
            <a:r>
              <a:rPr lang="en-US" sz="1800">
                <a:solidFill>
                  <a:srgbClr val="55565A"/>
                </a:solidFill>
                <a:highlight>
                  <a:srgbClr val="FFFFFF"/>
                </a:highlight>
              </a:rPr>
              <a:t>Headquartered in Cincinnati, Ohio.</a:t>
            </a:r>
            <a:endParaRPr sz="1800">
              <a:solidFill>
                <a:srgbClr val="55565A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800"/>
              <a:buChar char="●"/>
            </a:pPr>
            <a:r>
              <a:rPr lang="en-US" sz="1800">
                <a:solidFill>
                  <a:srgbClr val="55565A"/>
                </a:solidFill>
                <a:highlight>
                  <a:srgbClr val="FFFFFF"/>
                </a:highlight>
              </a:rPr>
              <a:t>24/7 U.S.-based NOC.</a:t>
            </a:r>
            <a:endParaRPr sz="1800">
              <a:solidFill>
                <a:srgbClr val="55565A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800"/>
              <a:buChar char="●"/>
            </a:pPr>
            <a:r>
              <a:rPr lang="en-US" sz="1800">
                <a:solidFill>
                  <a:srgbClr val="55565A"/>
                </a:solidFill>
                <a:highlight>
                  <a:srgbClr val="FFFFFF"/>
                </a:highlight>
              </a:rPr>
              <a:t>Dedicated account representatives.</a:t>
            </a:r>
            <a:endParaRPr sz="1800">
              <a:solidFill>
                <a:srgbClr val="55565A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800"/>
              <a:buChar char="●"/>
            </a:pPr>
            <a:r>
              <a:rPr lang="en-US" sz="1800">
                <a:solidFill>
                  <a:srgbClr val="55565A"/>
                </a:solidFill>
                <a:highlight>
                  <a:srgbClr val="FFFFFF"/>
                </a:highlight>
              </a:rPr>
              <a:t>Business, carrier and residential solutions for enterprise and SMB.</a:t>
            </a:r>
            <a:endParaRPr sz="1800">
              <a:solidFill>
                <a:srgbClr val="55565A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800"/>
              <a:buChar char="●"/>
            </a:pPr>
            <a:r>
              <a:rPr lang="en-US" sz="1800">
                <a:solidFill>
                  <a:srgbClr val="55565A"/>
                </a:solidFill>
                <a:highlight>
                  <a:srgbClr val="FFFFFF"/>
                </a:highlight>
              </a:rPr>
              <a:t>Woman-owned business</a:t>
            </a:r>
            <a:endParaRPr sz="1800">
              <a:solidFill>
                <a:srgbClr val="55565A"/>
              </a:solidFill>
              <a:highlight>
                <a:srgbClr val="FFFFFF"/>
              </a:highlight>
            </a:endParaRPr>
          </a:p>
        </p:txBody>
      </p:sp>
      <p:sp>
        <p:nvSpPr>
          <p:cNvPr id="260" name="Google Shape;260;p42"/>
          <p:cNvSpPr txBox="1"/>
          <p:nvPr/>
        </p:nvSpPr>
        <p:spPr>
          <a:xfrm>
            <a:off x="345725" y="2773500"/>
            <a:ext cx="2970900" cy="25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7298"/>
                </a:solidFill>
              </a:rPr>
              <a:t>Powernet </a:t>
            </a:r>
            <a:endParaRPr sz="2000">
              <a:solidFill>
                <a:srgbClr val="007298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7298"/>
                </a:solidFill>
              </a:rPr>
              <a:t>enables businesses</a:t>
            </a:r>
            <a:endParaRPr sz="2000">
              <a:solidFill>
                <a:srgbClr val="007298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7298"/>
                </a:solidFill>
              </a:rPr>
              <a:t> and communities to connect through innovative voice, data, and wireless networking solutions.</a:t>
            </a:r>
            <a:endParaRPr sz="2000">
              <a:solidFill>
                <a:srgbClr val="007298"/>
              </a:solidFill>
            </a:endParaRPr>
          </a:p>
        </p:txBody>
      </p:sp>
      <p:pic>
        <p:nvPicPr>
          <p:cNvPr id="261" name="Google Shape;26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8129" y="5758800"/>
            <a:ext cx="1517601" cy="84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2"/>
          <p:cNvPicPr preferRelativeResize="0"/>
          <p:nvPr/>
        </p:nvPicPr>
        <p:blipFill rotWithShape="1">
          <a:blip r:embed="rId4">
            <a:alphaModFix/>
          </a:blip>
          <a:srcRect l="2264" t="5641" r="1377" b="5096"/>
          <a:stretch/>
        </p:blipFill>
        <p:spPr>
          <a:xfrm>
            <a:off x="392975" y="232125"/>
            <a:ext cx="2571750" cy="84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>
            <a:spLocks noGrp="1"/>
          </p:cNvSpPr>
          <p:nvPr>
            <p:ph type="title"/>
          </p:nvPr>
        </p:nvSpPr>
        <p:spPr>
          <a:xfrm>
            <a:off x="323000" y="1486450"/>
            <a:ext cx="69030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The Benefits?</a:t>
            </a:r>
            <a:endParaRPr b="1"/>
          </a:p>
        </p:txBody>
      </p:sp>
      <p:sp>
        <p:nvSpPr>
          <p:cNvPr id="269" name="Google Shape;269;p43"/>
          <p:cNvSpPr txBox="1">
            <a:spLocks noGrp="1"/>
          </p:cNvSpPr>
          <p:nvPr>
            <p:ph type="body" idx="1"/>
          </p:nvPr>
        </p:nvSpPr>
        <p:spPr>
          <a:xfrm>
            <a:off x="276175" y="2047759"/>
            <a:ext cx="8229600" cy="42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We will show you how to utilize your Wi-Fi network to: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  Generate revenue.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  Increase social media awareness.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  Enhance your customer experience &amp; engagement tools.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  Gather data on visitors.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  Deliver valuable content about your facility &amp; daily events.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US"/>
              <a:t>  Create new targeted marketing campaigns. </a:t>
            </a:r>
            <a:endParaRPr/>
          </a:p>
        </p:txBody>
      </p:sp>
      <p:grpSp>
        <p:nvGrpSpPr>
          <p:cNvPr id="270" name="Google Shape;270;p43"/>
          <p:cNvGrpSpPr/>
          <p:nvPr/>
        </p:nvGrpSpPr>
        <p:grpSpPr>
          <a:xfrm>
            <a:off x="352366" y="6065123"/>
            <a:ext cx="507522" cy="507522"/>
            <a:chOff x="476211" y="5519006"/>
            <a:chExt cx="567000" cy="567000"/>
          </a:xfrm>
        </p:grpSpPr>
        <p:sp>
          <p:nvSpPr>
            <p:cNvPr id="271" name="Google Shape;271;p43"/>
            <p:cNvSpPr/>
            <p:nvPr/>
          </p:nvSpPr>
          <p:spPr>
            <a:xfrm>
              <a:off x="476211" y="5519006"/>
              <a:ext cx="567000" cy="567000"/>
            </a:xfrm>
            <a:prstGeom prst="ellipse">
              <a:avLst/>
            </a:prstGeom>
            <a:solidFill>
              <a:srgbClr val="0072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2" name="Google Shape;272;p4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28236" y="5619308"/>
              <a:ext cx="323200" cy="323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3" name="Google Shape;273;p43"/>
          <p:cNvGrpSpPr/>
          <p:nvPr/>
        </p:nvGrpSpPr>
        <p:grpSpPr>
          <a:xfrm>
            <a:off x="352378" y="4690317"/>
            <a:ext cx="507522" cy="507522"/>
            <a:chOff x="476210" y="3261795"/>
            <a:chExt cx="567000" cy="567000"/>
          </a:xfrm>
        </p:grpSpPr>
        <p:sp>
          <p:nvSpPr>
            <p:cNvPr id="274" name="Google Shape;274;p43"/>
            <p:cNvSpPr/>
            <p:nvPr/>
          </p:nvSpPr>
          <p:spPr>
            <a:xfrm>
              <a:off x="476210" y="3261795"/>
              <a:ext cx="567000" cy="56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5" name="Google Shape;275;p4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8098" y="3380654"/>
              <a:ext cx="323224" cy="3293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43"/>
          <p:cNvGrpSpPr/>
          <p:nvPr/>
        </p:nvGrpSpPr>
        <p:grpSpPr>
          <a:xfrm>
            <a:off x="352374" y="5377724"/>
            <a:ext cx="507522" cy="507522"/>
            <a:chOff x="4819611" y="4014206"/>
            <a:chExt cx="567000" cy="567000"/>
          </a:xfrm>
        </p:grpSpPr>
        <p:sp>
          <p:nvSpPr>
            <p:cNvPr id="277" name="Google Shape;277;p43"/>
            <p:cNvSpPr/>
            <p:nvPr/>
          </p:nvSpPr>
          <p:spPr>
            <a:xfrm>
              <a:off x="4819611" y="4014206"/>
              <a:ext cx="567000" cy="567000"/>
            </a:xfrm>
            <a:prstGeom prst="ellipse">
              <a:avLst/>
            </a:prstGeom>
            <a:solidFill>
              <a:srgbClr val="EEE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8" name="Google Shape;278;p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41499" y="4128194"/>
              <a:ext cx="323224" cy="3390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9" name="Google Shape;279;p43"/>
          <p:cNvGrpSpPr/>
          <p:nvPr/>
        </p:nvGrpSpPr>
        <p:grpSpPr>
          <a:xfrm>
            <a:off x="352387" y="4020773"/>
            <a:ext cx="507522" cy="507522"/>
            <a:chOff x="4819611" y="2509406"/>
            <a:chExt cx="567000" cy="567000"/>
          </a:xfrm>
        </p:grpSpPr>
        <p:sp>
          <p:nvSpPr>
            <p:cNvPr id="280" name="Google Shape;280;p43"/>
            <p:cNvSpPr/>
            <p:nvPr/>
          </p:nvSpPr>
          <p:spPr>
            <a:xfrm>
              <a:off x="4819611" y="2509406"/>
              <a:ext cx="567000" cy="567000"/>
            </a:xfrm>
            <a:prstGeom prst="ellipse">
              <a:avLst/>
            </a:prstGeom>
            <a:solidFill>
              <a:srgbClr val="0072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1" name="Google Shape;281;p4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941509" y="2621972"/>
              <a:ext cx="323199" cy="3418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2" name="Google Shape;282;p43"/>
          <p:cNvGrpSpPr/>
          <p:nvPr/>
        </p:nvGrpSpPr>
        <p:grpSpPr>
          <a:xfrm>
            <a:off x="352377" y="3342307"/>
            <a:ext cx="507522" cy="507522"/>
            <a:chOff x="476210" y="2509407"/>
            <a:chExt cx="567000" cy="567000"/>
          </a:xfrm>
        </p:grpSpPr>
        <p:sp>
          <p:nvSpPr>
            <p:cNvPr id="283" name="Google Shape;283;p43"/>
            <p:cNvSpPr/>
            <p:nvPr/>
          </p:nvSpPr>
          <p:spPr>
            <a:xfrm>
              <a:off x="476210" y="2509407"/>
              <a:ext cx="567000" cy="567000"/>
            </a:xfrm>
            <a:prstGeom prst="ellipse">
              <a:avLst/>
            </a:prstGeom>
            <a:solidFill>
              <a:srgbClr val="EEE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4" name="Google Shape;284;p4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8089" y="2599033"/>
              <a:ext cx="323222" cy="280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5" name="Google Shape;285;p43"/>
          <p:cNvGrpSpPr/>
          <p:nvPr/>
        </p:nvGrpSpPr>
        <p:grpSpPr>
          <a:xfrm>
            <a:off x="352382" y="2663840"/>
            <a:ext cx="507522" cy="507522"/>
            <a:chOff x="476211" y="4014207"/>
            <a:chExt cx="567000" cy="567000"/>
          </a:xfrm>
        </p:grpSpPr>
        <p:sp>
          <p:nvSpPr>
            <p:cNvPr id="286" name="Google Shape;286;p43"/>
            <p:cNvSpPr/>
            <p:nvPr/>
          </p:nvSpPr>
          <p:spPr>
            <a:xfrm>
              <a:off x="476211" y="4014207"/>
              <a:ext cx="567000" cy="567000"/>
            </a:xfrm>
            <a:prstGeom prst="ellipse">
              <a:avLst/>
            </a:prstGeom>
            <a:solidFill>
              <a:srgbClr val="9B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7" name="Google Shape;287;p4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0094" y="4114506"/>
              <a:ext cx="199239" cy="366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4"/>
          <p:cNvSpPr/>
          <p:nvPr/>
        </p:nvSpPr>
        <p:spPr>
          <a:xfrm>
            <a:off x="142950" y="196400"/>
            <a:ext cx="2864700" cy="95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4"/>
          <p:cNvSpPr txBox="1">
            <a:spLocks noGrp="1"/>
          </p:cNvSpPr>
          <p:nvPr>
            <p:ph type="body" idx="1"/>
          </p:nvPr>
        </p:nvSpPr>
        <p:spPr>
          <a:xfrm>
            <a:off x="244000" y="2192700"/>
            <a:ext cx="7009500" cy="4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Changing demographics: </a:t>
            </a:r>
            <a:endParaRPr/>
          </a:p>
          <a:p>
            <a:pPr marL="476250" lvl="0" indent="-298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/>
              <a:t>A recent report revealed that the following are the most important things in life for young professionals:</a:t>
            </a:r>
            <a:endParaRPr sz="1600"/>
          </a:p>
          <a:p>
            <a:pPr marL="749300" lvl="1" indent="-228600" algn="l" rtl="0">
              <a:spcBef>
                <a:spcPts val="60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Air</a:t>
            </a:r>
            <a:endParaRPr sz="1600"/>
          </a:p>
          <a:p>
            <a:pPr marL="749300" lvl="1" indent="-228600" algn="l" rtl="0">
              <a:spcBef>
                <a:spcPts val="60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Water</a:t>
            </a:r>
            <a:endParaRPr sz="1600"/>
          </a:p>
          <a:p>
            <a:pPr marL="749300" lvl="1" indent="-228600" algn="l" rtl="0">
              <a:spcBef>
                <a:spcPts val="60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Food</a:t>
            </a:r>
            <a:endParaRPr sz="1600"/>
          </a:p>
          <a:p>
            <a:pPr marL="749300" lvl="1" indent="-228600" algn="l" rtl="0">
              <a:spcBef>
                <a:spcPts val="600"/>
              </a:spcBef>
              <a:spcAft>
                <a:spcPts val="0"/>
              </a:spcAft>
              <a:buSzPts val="1600"/>
              <a:buChar char="○"/>
            </a:pPr>
            <a:r>
              <a:rPr lang="en-US" sz="1600" b="1" u="sng">
                <a:solidFill>
                  <a:schemeClr val="dk2"/>
                </a:solidFill>
              </a:rPr>
              <a:t>Internet (Wi-Fi)</a:t>
            </a:r>
            <a:endParaRPr sz="1600" b="1" u="sng">
              <a:solidFill>
                <a:schemeClr val="dk2"/>
              </a:solidFill>
            </a:endParaRPr>
          </a:p>
          <a:p>
            <a:pPr marL="749300" lvl="1" indent="-228600" algn="l" rtl="0">
              <a:spcBef>
                <a:spcPts val="60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Shelter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Enhanced client experience:</a:t>
            </a:r>
            <a:endParaRPr/>
          </a:p>
          <a:p>
            <a:pPr marL="476250" marR="0" lvl="0" indent="-298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/>
              <a:t>80% of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people said </a:t>
            </a:r>
            <a:r>
              <a:rPr lang="en-US" sz="1600"/>
              <a:t>accessible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Wi-Fi in a venue contributes to a positive, personalized experience. </a:t>
            </a:r>
            <a:r>
              <a:rPr lang="en-US" sz="1600"/>
              <a:t>(90% in 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age group 35-44</a:t>
            </a:r>
            <a:r>
              <a:rPr lang="en-US" sz="1600"/>
              <a:t>)</a:t>
            </a:r>
            <a:endParaRPr sz="1600"/>
          </a:p>
          <a:p>
            <a:pPr marL="47625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/>
          </a:p>
          <a:p>
            <a:pPr marL="47625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4"/>
          <p:cNvSpPr txBox="1">
            <a:spLocks noGrp="1"/>
          </p:cNvSpPr>
          <p:nvPr>
            <p:ph type="title"/>
          </p:nvPr>
        </p:nvSpPr>
        <p:spPr>
          <a:xfrm>
            <a:off x="-95250" y="1435400"/>
            <a:ext cx="88047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sz="2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Wi-Fi is now a</a:t>
            </a:r>
            <a:r>
              <a:rPr lang="en-US" sz="2600"/>
              <a:t>n </a:t>
            </a:r>
            <a:r>
              <a:rPr lang="en-US" sz="2600" b="1" u="sng"/>
              <a:t>expectation</a:t>
            </a:r>
            <a:r>
              <a:rPr lang="en-US" sz="2600" b="1"/>
              <a:t> </a:t>
            </a:r>
            <a:r>
              <a:rPr lang="en-US" sz="2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 public venues</a:t>
            </a:r>
            <a:endParaRPr sz="2600"/>
          </a:p>
        </p:txBody>
      </p:sp>
      <p:pic>
        <p:nvPicPr>
          <p:cNvPr id="296" name="Google Shape;296;p44"/>
          <p:cNvPicPr preferRelativeResize="0"/>
          <p:nvPr/>
        </p:nvPicPr>
        <p:blipFill rotWithShape="1">
          <a:blip r:embed="rId3">
            <a:alphaModFix/>
          </a:blip>
          <a:srcRect l="2264" t="5641" r="1377" b="5096"/>
          <a:stretch/>
        </p:blipFill>
        <p:spPr>
          <a:xfrm>
            <a:off x="392975" y="232125"/>
            <a:ext cx="2571750" cy="84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4"/>
          <p:cNvSpPr/>
          <p:nvPr/>
        </p:nvSpPr>
        <p:spPr>
          <a:xfrm>
            <a:off x="-152325" y="6590125"/>
            <a:ext cx="9436800" cy="34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5"/>
          <p:cNvSpPr/>
          <p:nvPr/>
        </p:nvSpPr>
        <p:spPr>
          <a:xfrm>
            <a:off x="142950" y="196400"/>
            <a:ext cx="2864700" cy="95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5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Successful Wireless Clients </a:t>
            </a:r>
            <a:endParaRPr/>
          </a:p>
        </p:txBody>
      </p:sp>
      <p:pic>
        <p:nvPicPr>
          <p:cNvPr id="305" name="Google Shape;30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925" y="2005899"/>
            <a:ext cx="3124248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9838" y="3249800"/>
            <a:ext cx="1590675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1650" y="5077400"/>
            <a:ext cx="3455301" cy="11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5"/>
          <p:cNvPicPr preferRelativeResize="0"/>
          <p:nvPr/>
        </p:nvPicPr>
        <p:blipFill rotWithShape="1">
          <a:blip r:embed="rId6">
            <a:alphaModFix/>
          </a:blip>
          <a:srcRect l="17768" r="18406"/>
          <a:stretch/>
        </p:blipFill>
        <p:spPr>
          <a:xfrm>
            <a:off x="4019625" y="3365038"/>
            <a:ext cx="14716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8994" y="4876319"/>
            <a:ext cx="1819225" cy="170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3325" y="3510737"/>
            <a:ext cx="2004325" cy="12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2983" y="5249681"/>
            <a:ext cx="1951798" cy="95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56203" y="2234966"/>
            <a:ext cx="2495600" cy="7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5"/>
          <p:cNvPicPr preferRelativeResize="0"/>
          <p:nvPr/>
        </p:nvPicPr>
        <p:blipFill rotWithShape="1">
          <a:blip r:embed="rId11">
            <a:alphaModFix/>
          </a:blip>
          <a:srcRect l="2264" t="5641" r="1377" b="5096"/>
          <a:stretch/>
        </p:blipFill>
        <p:spPr>
          <a:xfrm>
            <a:off x="392975" y="232125"/>
            <a:ext cx="2571750" cy="84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5"/>
          <p:cNvSpPr/>
          <p:nvPr/>
        </p:nvSpPr>
        <p:spPr>
          <a:xfrm>
            <a:off x="-152325" y="6590125"/>
            <a:ext cx="9436800" cy="34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"/>
          <p:cNvSpPr txBox="1">
            <a:spLocks noGrp="1"/>
          </p:cNvSpPr>
          <p:nvPr>
            <p:ph type="body" idx="1"/>
          </p:nvPr>
        </p:nvSpPr>
        <p:spPr>
          <a:xfrm>
            <a:off x="300325" y="1828475"/>
            <a:ext cx="8372400" cy="28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/>
              <a:t>Identifies visitor demographics, social interests, visit history, and venue traffic patterns through a web-based portal </a:t>
            </a:r>
            <a:r>
              <a:rPr lang="en-US">
                <a:solidFill>
                  <a:schemeClr val="dk2"/>
                </a:solidFill>
              </a:rPr>
              <a:t>(this is not an app)</a:t>
            </a:r>
            <a:r>
              <a:rPr lang="en-US"/>
              <a:t>.</a:t>
            </a:r>
            <a:endParaRPr/>
          </a:p>
          <a:p>
            <a:pPr marL="457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Can be applied to an existing network as upgrade OR be put on a network that has been built from the ground up by Powernet.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/>
              <a:t>Send Targeted messages and promotions directly to your users in real-time.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21" name="Google Shape;321;p46"/>
          <p:cNvSpPr txBox="1">
            <a:spLocks noGrp="1"/>
          </p:cNvSpPr>
          <p:nvPr>
            <p:ph type="title"/>
          </p:nvPr>
        </p:nvSpPr>
        <p:spPr>
          <a:xfrm>
            <a:off x="336124" y="1331057"/>
            <a:ext cx="75444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Intelligent Wi-Fi Software?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7"/>
          <p:cNvSpPr txBox="1"/>
          <p:nvPr/>
        </p:nvSpPr>
        <p:spPr>
          <a:xfrm>
            <a:off x="228601" y="1352675"/>
            <a:ext cx="436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B37"/>
              </a:buClr>
              <a:buSzPts val="3000"/>
              <a:buFont typeface="Arial"/>
              <a:buNone/>
            </a:pPr>
            <a:r>
              <a:rPr lang="en-US" sz="3000">
                <a:solidFill>
                  <a:srgbClr val="E84B37"/>
                </a:solidFill>
              </a:rPr>
              <a:t>Customer Experience: </a:t>
            </a:r>
            <a:r>
              <a:rPr lang="en-US" sz="3000" b="0" i="0" u="none" strike="noStrike" cap="none">
                <a:solidFill>
                  <a:srgbClr val="E84B37"/>
                </a:solidFill>
                <a:latin typeface="Arial"/>
                <a:ea typeface="Arial"/>
                <a:cs typeface="Arial"/>
                <a:sym typeface="Arial"/>
              </a:rPr>
              <a:t>Splash Page</a:t>
            </a:r>
            <a:endParaRPr/>
          </a:p>
        </p:txBody>
      </p:sp>
      <p:sp>
        <p:nvSpPr>
          <p:cNvPr id="327" name="Google Shape;327;p47"/>
          <p:cNvSpPr txBox="1"/>
          <p:nvPr/>
        </p:nvSpPr>
        <p:spPr>
          <a:xfrm>
            <a:off x="433550" y="2500162"/>
            <a:ext cx="3121500" cy="3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Font typeface="Arial"/>
              <a:buChar char="•"/>
            </a:pPr>
            <a:r>
              <a:rPr lang="en-US" b="1">
                <a:solidFill>
                  <a:srgbClr val="55565A"/>
                </a:solidFill>
              </a:rPr>
              <a:t>Login Options</a:t>
            </a:r>
            <a:endParaRPr b="1">
              <a:solidFill>
                <a:srgbClr val="55565A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Char char="○"/>
            </a:pPr>
            <a:r>
              <a:rPr lang="en-US">
                <a:solidFill>
                  <a:srgbClr val="55565A"/>
                </a:solidFill>
              </a:rPr>
              <a:t>Facebook</a:t>
            </a:r>
            <a:endParaRPr>
              <a:solidFill>
                <a:srgbClr val="55565A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Char char="○"/>
            </a:pPr>
            <a:r>
              <a:rPr lang="en-US">
                <a:solidFill>
                  <a:srgbClr val="55565A"/>
                </a:solidFill>
              </a:rPr>
              <a:t>Twitter</a:t>
            </a:r>
            <a:endParaRPr>
              <a:solidFill>
                <a:srgbClr val="55565A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Char char="○"/>
            </a:pPr>
            <a:r>
              <a:rPr lang="en-US">
                <a:solidFill>
                  <a:srgbClr val="55565A"/>
                </a:solidFill>
              </a:rPr>
              <a:t>LinkedIn</a:t>
            </a:r>
            <a:endParaRPr>
              <a:solidFill>
                <a:srgbClr val="55565A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Char char="○"/>
            </a:pPr>
            <a:r>
              <a:rPr lang="en-US">
                <a:solidFill>
                  <a:srgbClr val="55565A"/>
                </a:solidFill>
              </a:rPr>
              <a:t>Instagram</a:t>
            </a:r>
            <a:endParaRPr>
              <a:solidFill>
                <a:srgbClr val="55565A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Char char="○"/>
            </a:pPr>
            <a:r>
              <a:rPr lang="en-US">
                <a:solidFill>
                  <a:srgbClr val="55565A"/>
                </a:solidFill>
              </a:rPr>
              <a:t>Form (custom)</a:t>
            </a:r>
            <a:endParaRPr>
              <a:solidFill>
                <a:srgbClr val="55565A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5565A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55565A"/>
                </a:solidFill>
              </a:rPr>
              <a:t>Branding</a:t>
            </a:r>
            <a:endParaRPr b="1">
              <a:solidFill>
                <a:srgbClr val="55565A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55565A"/>
                </a:solidFill>
              </a:rPr>
              <a:t>Marketing Opportunities</a:t>
            </a:r>
            <a:endParaRPr sz="1400" b="1" i="0" u="none" strike="noStrike" cap="none">
              <a:solidFill>
                <a:srgbClr val="55565A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Char char="○"/>
            </a:pPr>
            <a:r>
              <a:rPr lang="en-US">
                <a:solidFill>
                  <a:srgbClr val="55565A"/>
                </a:solidFill>
              </a:rPr>
              <a:t>Sponsor placement</a:t>
            </a:r>
            <a:endParaRPr>
              <a:solidFill>
                <a:srgbClr val="55565A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Char char="○"/>
            </a:pPr>
            <a:r>
              <a:rPr lang="en-US">
                <a:solidFill>
                  <a:srgbClr val="55565A"/>
                </a:solidFill>
              </a:rPr>
              <a:t>Advertising space</a:t>
            </a:r>
            <a:endParaRPr>
              <a:solidFill>
                <a:srgbClr val="55565A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5565A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55565A"/>
                </a:solidFill>
              </a:rPr>
              <a:t>Content can be changed as needed</a:t>
            </a:r>
            <a:r>
              <a:rPr lang="en-US" sz="1400" b="0" i="0" u="none" strike="noStrike" cap="none">
                <a:solidFill>
                  <a:srgbClr val="55565A"/>
                </a:solidFill>
                <a:latin typeface="Arial"/>
                <a:ea typeface="Arial"/>
                <a:cs typeface="Arial"/>
                <a:sym typeface="Arial"/>
              </a:rPr>
              <a:t> (daily, weekly, monthly).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5556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7"/>
          <p:cNvSpPr/>
          <p:nvPr/>
        </p:nvSpPr>
        <p:spPr>
          <a:xfrm>
            <a:off x="433550" y="6611575"/>
            <a:ext cx="36657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Font typeface="Arial"/>
              <a:buNone/>
            </a:pPr>
            <a:r>
              <a:rPr lang="en-US" sz="1100">
                <a:solidFill>
                  <a:srgbClr val="FFFFFF"/>
                </a:solidFill>
              </a:rPr>
              <a:t>*</a:t>
            </a: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HTML or Drag &amp; Drop Layouts Available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329" name="Google Shape;32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1375" y="383650"/>
            <a:ext cx="3239751" cy="60907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" name="Google Shape;330;p47"/>
          <p:cNvGrpSpPr/>
          <p:nvPr/>
        </p:nvGrpSpPr>
        <p:grpSpPr>
          <a:xfrm>
            <a:off x="4934653" y="2449541"/>
            <a:ext cx="2593920" cy="977923"/>
            <a:chOff x="4158740" y="2437958"/>
            <a:chExt cx="2619063" cy="822960"/>
          </a:xfrm>
        </p:grpSpPr>
        <p:sp>
          <p:nvSpPr>
            <p:cNvPr id="331" name="Google Shape;331;p47"/>
            <p:cNvSpPr/>
            <p:nvPr/>
          </p:nvSpPr>
          <p:spPr>
            <a:xfrm>
              <a:off x="4160603" y="2766574"/>
              <a:ext cx="2617200" cy="295800"/>
            </a:xfrm>
            <a:prstGeom prst="rect">
              <a:avLst/>
            </a:prstGeom>
            <a:solidFill>
              <a:srgbClr val="0005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2" name="Google Shape;332;p47"/>
            <p:cNvPicPr preferRelativeResize="0"/>
            <p:nvPr/>
          </p:nvPicPr>
          <p:blipFill rotWithShape="1">
            <a:blip r:embed="rId4">
              <a:alphaModFix/>
            </a:blip>
            <a:srcRect l="320" t="55984" r="-319" b="27033"/>
            <a:stretch/>
          </p:blipFill>
          <p:spPr>
            <a:xfrm>
              <a:off x="4158740" y="2437958"/>
              <a:ext cx="2617207" cy="8229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3" name="Google Shape;333;p47"/>
          <p:cNvSpPr/>
          <p:nvPr/>
        </p:nvSpPr>
        <p:spPr>
          <a:xfrm>
            <a:off x="4894208" y="2374503"/>
            <a:ext cx="2625900" cy="331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47"/>
          <p:cNvPicPr preferRelativeResize="0"/>
          <p:nvPr/>
        </p:nvPicPr>
        <p:blipFill rotWithShape="1">
          <a:blip r:embed="rId5">
            <a:alphaModFix/>
          </a:blip>
          <a:srcRect l="69100" t="83756" r="3496" b="5498"/>
          <a:stretch/>
        </p:blipFill>
        <p:spPr>
          <a:xfrm>
            <a:off x="6666837" y="4634343"/>
            <a:ext cx="708429" cy="436708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7"/>
          <p:cNvSpPr/>
          <p:nvPr/>
        </p:nvSpPr>
        <p:spPr>
          <a:xfrm>
            <a:off x="5036457" y="4136137"/>
            <a:ext cx="2376000" cy="34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</a:rPr>
              <a:t>Choose how to access our WiFi network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336" name="Google Shape;336;p47"/>
          <p:cNvPicPr preferRelativeResize="0"/>
          <p:nvPr/>
        </p:nvPicPr>
        <p:blipFill rotWithShape="1">
          <a:blip r:embed="rId5">
            <a:alphaModFix/>
          </a:blip>
          <a:srcRect l="36053" t="83666" r="36543" b="5589"/>
          <a:stretch/>
        </p:blipFill>
        <p:spPr>
          <a:xfrm>
            <a:off x="5854676" y="4634343"/>
            <a:ext cx="708429" cy="436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7"/>
          <p:cNvPicPr preferRelativeResize="0"/>
          <p:nvPr/>
        </p:nvPicPr>
        <p:blipFill rotWithShape="1">
          <a:blip r:embed="rId5">
            <a:alphaModFix/>
          </a:blip>
          <a:srcRect l="3020" t="84053" r="68075" b="5202"/>
          <a:stretch/>
        </p:blipFill>
        <p:spPr>
          <a:xfrm>
            <a:off x="5017058" y="4634343"/>
            <a:ext cx="747260" cy="436708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7"/>
          <p:cNvSpPr/>
          <p:nvPr/>
        </p:nvSpPr>
        <p:spPr>
          <a:xfrm>
            <a:off x="5933377" y="5771173"/>
            <a:ext cx="485100" cy="495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47"/>
          <p:cNvSpPr/>
          <p:nvPr/>
        </p:nvSpPr>
        <p:spPr>
          <a:xfrm>
            <a:off x="4987612" y="968682"/>
            <a:ext cx="2439300" cy="1322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47"/>
          <p:cNvSpPr/>
          <p:nvPr/>
        </p:nvSpPr>
        <p:spPr>
          <a:xfrm>
            <a:off x="4986671" y="2493852"/>
            <a:ext cx="2449200" cy="1466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0086" y="1091094"/>
            <a:ext cx="2102561" cy="101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7"/>
          <p:cNvPicPr preferRelativeResize="0"/>
          <p:nvPr/>
        </p:nvPicPr>
        <p:blipFill rotWithShape="1">
          <a:blip r:embed="rId7">
            <a:alphaModFix/>
          </a:blip>
          <a:srcRect r="38759"/>
          <a:stretch/>
        </p:blipFill>
        <p:spPr>
          <a:xfrm>
            <a:off x="5085038" y="2994568"/>
            <a:ext cx="2381355" cy="464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8"/>
          <p:cNvSpPr txBox="1"/>
          <p:nvPr/>
        </p:nvSpPr>
        <p:spPr>
          <a:xfrm>
            <a:off x="185849" y="1324300"/>
            <a:ext cx="4214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B37"/>
              </a:buClr>
              <a:buSzPts val="3000"/>
              <a:buFont typeface="Arial"/>
              <a:buNone/>
            </a:pPr>
            <a:r>
              <a:rPr lang="en-US" sz="3000">
                <a:solidFill>
                  <a:srgbClr val="E84B37"/>
                </a:solidFill>
              </a:rPr>
              <a:t>Customer Journey: </a:t>
            </a:r>
            <a:r>
              <a:rPr lang="en-US" sz="3000" b="0" i="0" u="none" strike="noStrike" cap="none">
                <a:solidFill>
                  <a:srgbClr val="E84B37"/>
                </a:solidFill>
                <a:latin typeface="Arial"/>
                <a:ea typeface="Arial"/>
                <a:cs typeface="Arial"/>
                <a:sym typeface="Arial"/>
              </a:rPr>
              <a:t>Landing Page</a:t>
            </a:r>
            <a:endParaRPr/>
          </a:p>
        </p:txBody>
      </p:sp>
      <p:sp>
        <p:nvSpPr>
          <p:cNvPr id="348" name="Google Shape;348;p48"/>
          <p:cNvSpPr txBox="1"/>
          <p:nvPr/>
        </p:nvSpPr>
        <p:spPr>
          <a:xfrm>
            <a:off x="433550" y="2439750"/>
            <a:ext cx="3380400" cy="40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55565A"/>
                </a:solidFill>
              </a:rPr>
              <a:t>Branding</a:t>
            </a:r>
            <a:endParaRPr b="1">
              <a:solidFill>
                <a:srgbClr val="55565A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55565A"/>
                </a:solidFill>
              </a:rPr>
              <a:t>Marketing</a:t>
            </a:r>
            <a:endParaRPr sz="1400" b="1" i="0" u="none" strike="noStrike" cap="none">
              <a:solidFill>
                <a:srgbClr val="55565A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Char char="○"/>
            </a:pPr>
            <a:r>
              <a:rPr lang="en-US">
                <a:solidFill>
                  <a:srgbClr val="55565A"/>
                </a:solidFill>
              </a:rPr>
              <a:t>Showcase upcoming events.</a:t>
            </a:r>
            <a:endParaRPr>
              <a:solidFill>
                <a:srgbClr val="55565A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Char char="○"/>
            </a:pPr>
            <a:r>
              <a:rPr lang="en-US">
                <a:solidFill>
                  <a:srgbClr val="55565A"/>
                </a:solidFill>
              </a:rPr>
              <a:t>Promote special offers.</a:t>
            </a:r>
            <a:endParaRPr>
              <a:solidFill>
                <a:srgbClr val="55565A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Char char="○"/>
            </a:pPr>
            <a:r>
              <a:rPr lang="en-US">
                <a:solidFill>
                  <a:srgbClr val="55565A"/>
                </a:solidFill>
              </a:rPr>
              <a:t>Advertising space for partner/sponsor messages.</a:t>
            </a:r>
            <a:endParaRPr>
              <a:solidFill>
                <a:srgbClr val="55565A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5565A"/>
              </a:buClr>
              <a:buSzPts val="1400"/>
              <a:buFont typeface="Arial"/>
              <a:buChar char="•"/>
            </a:pPr>
            <a:r>
              <a:rPr lang="en-US" b="1">
                <a:solidFill>
                  <a:srgbClr val="55565A"/>
                </a:solidFill>
              </a:rPr>
              <a:t>Optional features:</a:t>
            </a:r>
            <a:endParaRPr b="1">
              <a:solidFill>
                <a:srgbClr val="55565A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Char char="○"/>
            </a:pPr>
            <a:r>
              <a:rPr lang="en-US">
                <a:solidFill>
                  <a:srgbClr val="55565A"/>
                </a:solidFill>
              </a:rPr>
              <a:t>Social media feeds</a:t>
            </a:r>
            <a:endParaRPr>
              <a:solidFill>
                <a:srgbClr val="55565A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Char char="○"/>
            </a:pPr>
            <a:r>
              <a:rPr lang="en-US">
                <a:solidFill>
                  <a:srgbClr val="55565A"/>
                </a:solidFill>
              </a:rPr>
              <a:t>Social media links</a:t>
            </a:r>
            <a:endParaRPr>
              <a:solidFill>
                <a:srgbClr val="55565A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Char char="○"/>
            </a:pPr>
            <a:r>
              <a:rPr lang="en-US">
                <a:solidFill>
                  <a:srgbClr val="55565A"/>
                </a:solidFill>
              </a:rPr>
              <a:t>External website links</a:t>
            </a:r>
            <a:endParaRPr>
              <a:solidFill>
                <a:srgbClr val="55565A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5565A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55565A"/>
                </a:solidFill>
              </a:rPr>
              <a:t>Content can be changed as needed </a:t>
            </a:r>
            <a:r>
              <a:rPr lang="en-US" sz="1400" b="0" i="0" u="none" strike="noStrike" cap="none">
                <a:solidFill>
                  <a:srgbClr val="55565A"/>
                </a:solidFill>
                <a:latin typeface="Arial"/>
                <a:ea typeface="Arial"/>
                <a:cs typeface="Arial"/>
                <a:sym typeface="Arial"/>
              </a:rPr>
              <a:t>(daily, weekly, monthly).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5556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8"/>
          <p:cNvSpPr/>
          <p:nvPr/>
        </p:nvSpPr>
        <p:spPr>
          <a:xfrm>
            <a:off x="433550" y="6611575"/>
            <a:ext cx="36657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65A"/>
              </a:buClr>
              <a:buSzPts val="1400"/>
              <a:buFont typeface="Arial"/>
              <a:buNone/>
            </a:pPr>
            <a:r>
              <a:rPr lang="en-US" sz="1100">
                <a:solidFill>
                  <a:srgbClr val="FFFFFF"/>
                </a:solidFill>
              </a:rPr>
              <a:t>*</a:t>
            </a: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HTML or Drag &amp; Drop Layouts Available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350" name="Google Shape;35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1529" y="461913"/>
            <a:ext cx="3156450" cy="5934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8"/>
          <p:cNvSpPr/>
          <p:nvPr/>
        </p:nvSpPr>
        <p:spPr>
          <a:xfrm>
            <a:off x="4925407" y="1867218"/>
            <a:ext cx="2561100" cy="3526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48"/>
          <p:cNvSpPr/>
          <p:nvPr/>
        </p:nvSpPr>
        <p:spPr>
          <a:xfrm>
            <a:off x="5052285" y="1450951"/>
            <a:ext cx="2314800" cy="340500"/>
          </a:xfrm>
          <a:prstGeom prst="rect">
            <a:avLst/>
          </a:prstGeom>
          <a:solidFill>
            <a:srgbClr val="029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</a:rPr>
              <a:t>Thanks, you are now online!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353" name="Google Shape;353;p48"/>
          <p:cNvSpPr/>
          <p:nvPr/>
        </p:nvSpPr>
        <p:spPr>
          <a:xfrm>
            <a:off x="5206420" y="1521976"/>
            <a:ext cx="208200" cy="198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8"/>
          <p:cNvSpPr/>
          <p:nvPr/>
        </p:nvSpPr>
        <p:spPr>
          <a:xfrm rot="2471156">
            <a:off x="5243851" y="1631396"/>
            <a:ext cx="66970" cy="22078"/>
          </a:xfrm>
          <a:prstGeom prst="rect">
            <a:avLst/>
          </a:prstGeom>
          <a:solidFill>
            <a:srgbClr val="029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48"/>
          <p:cNvSpPr/>
          <p:nvPr/>
        </p:nvSpPr>
        <p:spPr>
          <a:xfrm rot="8168200">
            <a:off x="5271563" y="1614068"/>
            <a:ext cx="106936" cy="22699"/>
          </a:xfrm>
          <a:prstGeom prst="rect">
            <a:avLst/>
          </a:prstGeom>
          <a:solidFill>
            <a:srgbClr val="029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48"/>
          <p:cNvSpPr/>
          <p:nvPr/>
        </p:nvSpPr>
        <p:spPr>
          <a:xfrm>
            <a:off x="5070937" y="1942619"/>
            <a:ext cx="1512900" cy="30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7F7F7F"/>
              </a:solidFill>
            </a:endParaRPr>
          </a:p>
        </p:txBody>
      </p:sp>
      <p:sp>
        <p:nvSpPr>
          <p:cNvPr id="357" name="Google Shape;357;p48"/>
          <p:cNvSpPr/>
          <p:nvPr/>
        </p:nvSpPr>
        <p:spPr>
          <a:xfrm>
            <a:off x="6708636" y="1942619"/>
            <a:ext cx="637800" cy="30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Search</a:t>
            </a:r>
            <a:endParaRPr sz="700"/>
          </a:p>
        </p:txBody>
      </p:sp>
      <p:sp>
        <p:nvSpPr>
          <p:cNvPr id="358" name="Google Shape;358;p48"/>
          <p:cNvSpPr txBox="1"/>
          <p:nvPr/>
        </p:nvSpPr>
        <p:spPr>
          <a:xfrm>
            <a:off x="5116520" y="1942617"/>
            <a:ext cx="1592100" cy="1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7F7F7F"/>
                </a:solidFill>
              </a:rPr>
              <a:t>Google Custom Search</a:t>
            </a:r>
            <a:endParaRPr sz="800"/>
          </a:p>
        </p:txBody>
      </p:sp>
      <p:sp>
        <p:nvSpPr>
          <p:cNvPr id="359" name="Google Shape;359;p48"/>
          <p:cNvSpPr/>
          <p:nvPr/>
        </p:nvSpPr>
        <p:spPr>
          <a:xfrm>
            <a:off x="5973410" y="5710968"/>
            <a:ext cx="472800" cy="482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48"/>
          <p:cNvSpPr/>
          <p:nvPr/>
        </p:nvSpPr>
        <p:spPr>
          <a:xfrm>
            <a:off x="5082495" y="2745335"/>
            <a:ext cx="1150800" cy="1023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8"/>
          <p:cNvSpPr/>
          <p:nvPr/>
        </p:nvSpPr>
        <p:spPr>
          <a:xfrm>
            <a:off x="6333403" y="2745335"/>
            <a:ext cx="1110900" cy="1024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8"/>
          <p:cNvSpPr/>
          <p:nvPr/>
        </p:nvSpPr>
        <p:spPr>
          <a:xfrm>
            <a:off x="5082563" y="3866297"/>
            <a:ext cx="1150800" cy="1023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48"/>
          <p:cNvSpPr/>
          <p:nvPr/>
        </p:nvSpPr>
        <p:spPr>
          <a:xfrm>
            <a:off x="6323690" y="3866297"/>
            <a:ext cx="1110900" cy="1024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48"/>
          <p:cNvSpPr txBox="1"/>
          <p:nvPr/>
        </p:nvSpPr>
        <p:spPr>
          <a:xfrm>
            <a:off x="6050555" y="3484707"/>
            <a:ext cx="16572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983F"/>
              </a:buClr>
              <a:buSzPts val="1050"/>
              <a:buFont typeface="Arial"/>
              <a:buNone/>
            </a:pPr>
            <a:r>
              <a:rPr lang="en-US" sz="1300" b="1" i="0" u="none" strike="noStrike" cap="none">
                <a:solidFill>
                  <a:srgbClr val="02983F"/>
                </a:solidFill>
                <a:latin typeface="Arial"/>
                <a:ea typeface="Arial"/>
                <a:cs typeface="Arial"/>
                <a:sym typeface="Arial"/>
              </a:rPr>
              <a:t>Membership</a:t>
            </a:r>
            <a:endParaRPr sz="1300"/>
          </a:p>
        </p:txBody>
      </p:sp>
      <p:sp>
        <p:nvSpPr>
          <p:cNvPr id="365" name="Google Shape;365;p48"/>
          <p:cNvSpPr txBox="1"/>
          <p:nvPr/>
        </p:nvSpPr>
        <p:spPr>
          <a:xfrm>
            <a:off x="5070058" y="3477562"/>
            <a:ext cx="11631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983F"/>
              </a:buClr>
              <a:buSzPts val="1050"/>
              <a:buFont typeface="Arial"/>
              <a:buNone/>
            </a:pPr>
            <a:r>
              <a:rPr lang="en-US" sz="1300" b="1" i="0" u="none" strike="noStrike" cap="none">
                <a:solidFill>
                  <a:srgbClr val="02983F"/>
                </a:solidFill>
                <a:latin typeface="Arial"/>
                <a:ea typeface="Arial"/>
                <a:cs typeface="Arial"/>
                <a:sym typeface="Arial"/>
              </a:rPr>
              <a:t>Events</a:t>
            </a:r>
            <a:endParaRPr sz="1300"/>
          </a:p>
        </p:txBody>
      </p:sp>
      <p:sp>
        <p:nvSpPr>
          <p:cNvPr id="366" name="Google Shape;366;p48"/>
          <p:cNvSpPr txBox="1"/>
          <p:nvPr/>
        </p:nvSpPr>
        <p:spPr>
          <a:xfrm>
            <a:off x="4844875" y="4604089"/>
            <a:ext cx="16572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A53"/>
              </a:buClr>
              <a:buSzPts val="1050"/>
              <a:buFont typeface="Arial"/>
              <a:buNone/>
            </a:pPr>
            <a:r>
              <a:rPr lang="en-US" sz="1300" b="1" i="0" u="none" strike="noStrike" cap="none">
                <a:solidFill>
                  <a:srgbClr val="108A53"/>
                </a:solidFill>
                <a:latin typeface="Arial"/>
                <a:ea typeface="Arial"/>
                <a:cs typeface="Arial"/>
                <a:sym typeface="Arial"/>
              </a:rPr>
              <a:t>Animals</a:t>
            </a:r>
            <a:endParaRPr sz="1300"/>
          </a:p>
        </p:txBody>
      </p:sp>
      <p:sp>
        <p:nvSpPr>
          <p:cNvPr id="367" name="Google Shape;367;p48"/>
          <p:cNvSpPr txBox="1"/>
          <p:nvPr/>
        </p:nvSpPr>
        <p:spPr>
          <a:xfrm>
            <a:off x="6050572" y="4604095"/>
            <a:ext cx="16572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983F"/>
              </a:buClr>
              <a:buSzPts val="1050"/>
              <a:buFont typeface="Arial"/>
              <a:buNone/>
            </a:pPr>
            <a:r>
              <a:rPr lang="en-US" sz="1300" b="1" i="0" u="none" strike="noStrike" cap="none">
                <a:solidFill>
                  <a:srgbClr val="02983F"/>
                </a:solidFill>
                <a:latin typeface="Arial"/>
                <a:ea typeface="Arial"/>
                <a:cs typeface="Arial"/>
                <a:sym typeface="Arial"/>
              </a:rPr>
              <a:t>Donate</a:t>
            </a:r>
            <a:endParaRPr sz="1300"/>
          </a:p>
        </p:txBody>
      </p:sp>
      <p:pic>
        <p:nvPicPr>
          <p:cNvPr id="368" name="Google Shape;368;p48"/>
          <p:cNvPicPr preferRelativeResize="0"/>
          <p:nvPr/>
        </p:nvPicPr>
        <p:blipFill rotWithShape="1">
          <a:blip r:embed="rId4">
            <a:alphaModFix/>
          </a:blip>
          <a:srcRect l="8813" t="23647" r="27783" b="12629"/>
          <a:stretch/>
        </p:blipFill>
        <p:spPr>
          <a:xfrm>
            <a:off x="5070070" y="2732480"/>
            <a:ext cx="1163076" cy="765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8"/>
          <p:cNvPicPr preferRelativeResize="0"/>
          <p:nvPr/>
        </p:nvPicPr>
        <p:blipFill rotWithShape="1">
          <a:blip r:embed="rId5">
            <a:alphaModFix/>
          </a:blip>
          <a:srcRect l="18355" t="672" r="16134" b="31369"/>
          <a:stretch/>
        </p:blipFill>
        <p:spPr>
          <a:xfrm>
            <a:off x="5070070" y="3862628"/>
            <a:ext cx="1163074" cy="78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8"/>
          <p:cNvPicPr preferRelativeResize="0"/>
          <p:nvPr/>
        </p:nvPicPr>
        <p:blipFill rotWithShape="1">
          <a:blip r:embed="rId6">
            <a:alphaModFix/>
          </a:blip>
          <a:srcRect r="38241" b="35897"/>
          <a:stretch/>
        </p:blipFill>
        <p:spPr>
          <a:xfrm>
            <a:off x="6323697" y="3864566"/>
            <a:ext cx="1110921" cy="78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8"/>
          <p:cNvPicPr preferRelativeResize="0"/>
          <p:nvPr/>
        </p:nvPicPr>
        <p:blipFill rotWithShape="1">
          <a:blip r:embed="rId7">
            <a:alphaModFix/>
          </a:blip>
          <a:srcRect l="14333" r="23670" b="3679"/>
          <a:stretch/>
        </p:blipFill>
        <p:spPr>
          <a:xfrm>
            <a:off x="6333654" y="2745343"/>
            <a:ext cx="1110919" cy="75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9"/>
          <p:cNvSpPr/>
          <p:nvPr/>
        </p:nvSpPr>
        <p:spPr>
          <a:xfrm>
            <a:off x="7438843" y="-125731"/>
            <a:ext cx="1956600" cy="165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49"/>
          <p:cNvSpPr txBox="1">
            <a:spLocks noGrp="1"/>
          </p:cNvSpPr>
          <p:nvPr>
            <p:ph type="title"/>
          </p:nvPr>
        </p:nvSpPr>
        <p:spPr>
          <a:xfrm>
            <a:off x="349324" y="1704745"/>
            <a:ext cx="75444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Engage with Visitors During and After Visit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9" name="Google Shape;37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7931" y="2718653"/>
            <a:ext cx="2030344" cy="381702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9"/>
          <p:cNvSpPr/>
          <p:nvPr/>
        </p:nvSpPr>
        <p:spPr>
          <a:xfrm>
            <a:off x="7073509" y="3012577"/>
            <a:ext cx="1659000" cy="3035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1" name="Google Shape;38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0263" y="3521510"/>
            <a:ext cx="1625689" cy="2370948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9"/>
          <p:cNvSpPr/>
          <p:nvPr/>
        </p:nvSpPr>
        <p:spPr>
          <a:xfrm>
            <a:off x="7080953" y="3019508"/>
            <a:ext cx="1645200" cy="266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49"/>
          <p:cNvSpPr txBox="1"/>
          <p:nvPr/>
        </p:nvSpPr>
        <p:spPr>
          <a:xfrm>
            <a:off x="7073509" y="3006914"/>
            <a:ext cx="14979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From: Avondale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84" name="Google Shape;384;p49"/>
          <p:cNvSpPr/>
          <p:nvPr/>
        </p:nvSpPr>
        <p:spPr>
          <a:xfrm>
            <a:off x="7081060" y="5892459"/>
            <a:ext cx="1645200" cy="146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9"/>
          <p:cNvSpPr/>
          <p:nvPr/>
        </p:nvSpPr>
        <p:spPr>
          <a:xfrm flipH="1">
            <a:off x="8054833" y="5906536"/>
            <a:ext cx="126300" cy="1278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49"/>
          <p:cNvSpPr/>
          <p:nvPr/>
        </p:nvSpPr>
        <p:spPr>
          <a:xfrm>
            <a:off x="8439270" y="5909756"/>
            <a:ext cx="126300" cy="120000"/>
          </a:xfrm>
          <a:prstGeom prst="hear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49"/>
          <p:cNvSpPr/>
          <p:nvPr/>
        </p:nvSpPr>
        <p:spPr>
          <a:xfrm>
            <a:off x="7239230" y="5912806"/>
            <a:ext cx="101700" cy="115200"/>
          </a:xfrm>
          <a:prstGeom prst="foldedCorner">
            <a:avLst>
              <a:gd name="adj" fmla="val 447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49"/>
          <p:cNvSpPr/>
          <p:nvPr/>
        </p:nvSpPr>
        <p:spPr>
          <a:xfrm>
            <a:off x="7610194" y="5908199"/>
            <a:ext cx="187200" cy="115200"/>
          </a:xfrm>
          <a:prstGeom prst="stripedRightArrow">
            <a:avLst>
              <a:gd name="adj1" fmla="val 49407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49"/>
          <p:cNvSpPr txBox="1"/>
          <p:nvPr/>
        </p:nvSpPr>
        <p:spPr>
          <a:xfrm>
            <a:off x="7070395" y="3278731"/>
            <a:ext cx="16257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</a:rPr>
              <a:t>Subject: Share a meal with us!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90" name="Google Shape;390;p49"/>
          <p:cNvSpPr/>
          <p:nvPr/>
        </p:nvSpPr>
        <p:spPr>
          <a:xfrm>
            <a:off x="7731222" y="6094992"/>
            <a:ext cx="303900" cy="30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49"/>
          <p:cNvSpPr txBox="1"/>
          <p:nvPr/>
        </p:nvSpPr>
        <p:spPr>
          <a:xfrm>
            <a:off x="7047764" y="2404875"/>
            <a:ext cx="17451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E-shot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92" name="Google Shape;39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400" y="2718653"/>
            <a:ext cx="2030344" cy="381702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9"/>
          <p:cNvSpPr/>
          <p:nvPr/>
        </p:nvSpPr>
        <p:spPr>
          <a:xfrm>
            <a:off x="4576978" y="3012577"/>
            <a:ext cx="1659000" cy="3035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49"/>
          <p:cNvSpPr/>
          <p:nvPr/>
        </p:nvSpPr>
        <p:spPr>
          <a:xfrm>
            <a:off x="4584528" y="5892459"/>
            <a:ext cx="1645200" cy="146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9"/>
          <p:cNvSpPr/>
          <p:nvPr/>
        </p:nvSpPr>
        <p:spPr>
          <a:xfrm>
            <a:off x="5955224" y="5908199"/>
            <a:ext cx="187200" cy="115200"/>
          </a:xfrm>
          <a:prstGeom prst="stripedRightArrow">
            <a:avLst>
              <a:gd name="adj1" fmla="val 49407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49"/>
          <p:cNvSpPr/>
          <p:nvPr/>
        </p:nvSpPr>
        <p:spPr>
          <a:xfrm>
            <a:off x="5234690" y="6094992"/>
            <a:ext cx="303900" cy="30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9"/>
          <p:cNvSpPr/>
          <p:nvPr/>
        </p:nvSpPr>
        <p:spPr>
          <a:xfrm>
            <a:off x="4638300" y="3081899"/>
            <a:ext cx="1538400" cy="1825200"/>
          </a:xfrm>
          <a:prstGeom prst="wedgeRoundRectCallout">
            <a:avLst>
              <a:gd name="adj1" fmla="val -21418"/>
              <a:gd name="adj2" fmla="val 60098"/>
              <a:gd name="adj3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dk1"/>
                </a:solidFill>
              </a:rPr>
              <a:t>The Lincoln Park Zoo: Thank you for your visit today and logging on to the free Wi-Fi. Visit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u="sng">
                <a:solidFill>
                  <a:schemeClr val="accent3"/>
                </a:solidFill>
                <a:hlinkClick r:id="rId5"/>
              </a:rPr>
              <a:t>https://bbnc.lpzoo.org/page.aspx?pid=193</a:t>
            </a:r>
            <a:r>
              <a:rPr lang="en-US" sz="900">
                <a:solidFill>
                  <a:schemeClr val="dk1"/>
                </a:solidFill>
              </a:rPr>
              <a:t> to learn more about how becoming a member saves you on future visits. Reply STOP to cancel.</a:t>
            </a:r>
            <a:r>
              <a:rPr lang="en-US" sz="1200">
                <a:solidFill>
                  <a:schemeClr val="dk1"/>
                </a:solidFill>
              </a:rPr>
              <a:t> </a:t>
            </a:r>
            <a:endParaRPr sz="900"/>
          </a:p>
        </p:txBody>
      </p:sp>
      <p:sp>
        <p:nvSpPr>
          <p:cNvPr id="398" name="Google Shape;398;p49"/>
          <p:cNvSpPr txBox="1"/>
          <p:nvPr/>
        </p:nvSpPr>
        <p:spPr>
          <a:xfrm>
            <a:off x="4520643" y="2418496"/>
            <a:ext cx="17451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SMS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9" name="Google Shape;399;p49"/>
          <p:cNvSpPr txBox="1"/>
          <p:nvPr/>
        </p:nvSpPr>
        <p:spPr>
          <a:xfrm>
            <a:off x="272238" y="2629175"/>
            <a:ext cx="37092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Email or text message users in real time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Share upcoming events, showtimes, discounts, or promotions 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Educate visitors on exhibits and education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Campaign creation to send to users who meet certain criteria.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>
                <a:solidFill>
                  <a:schemeClr val="dk1"/>
                </a:solidFill>
              </a:rPr>
              <a:t>Returning visitor offers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>
                <a:solidFill>
                  <a:schemeClr val="dk1"/>
                </a:solidFill>
              </a:rPr>
              <a:t>Retention/re-engagement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9"/>
          <p:cNvSpPr txBox="1"/>
          <p:nvPr/>
        </p:nvSpPr>
        <p:spPr>
          <a:xfrm>
            <a:off x="349325" y="6547700"/>
            <a:ext cx="58275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*all recipients opt-in to receiving marketing/messages when logging into the Wi-Fi network.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401" name="Google Shape;401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669530" y="245672"/>
            <a:ext cx="1320238" cy="1320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and Colors">
      <a:dk1>
        <a:srgbClr val="55565A"/>
      </a:dk1>
      <a:lt1>
        <a:srgbClr val="9BD9DA"/>
      </a:lt1>
      <a:dk2>
        <a:srgbClr val="E84B37"/>
      </a:dk2>
      <a:lt2>
        <a:srgbClr val="FFFFFF"/>
      </a:lt2>
      <a:accent1>
        <a:srgbClr val="9BD9DA"/>
      </a:accent1>
      <a:accent2>
        <a:srgbClr val="E84B37"/>
      </a:accent2>
      <a:accent3>
        <a:srgbClr val="007298"/>
      </a:accent3>
      <a:accent4>
        <a:srgbClr val="55565A"/>
      </a:accent4>
      <a:accent5>
        <a:srgbClr val="EEE938"/>
      </a:accent5>
      <a:accent6>
        <a:srgbClr val="FFFFFF"/>
      </a:accent6>
      <a:hlink>
        <a:srgbClr val="007298"/>
      </a:hlink>
      <a:folHlink>
        <a:srgbClr val="E84B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rand Colors">
      <a:dk1>
        <a:srgbClr val="55565A"/>
      </a:dk1>
      <a:lt1>
        <a:srgbClr val="9BD9DA"/>
      </a:lt1>
      <a:dk2>
        <a:srgbClr val="E84B37"/>
      </a:dk2>
      <a:lt2>
        <a:srgbClr val="FFFFFF"/>
      </a:lt2>
      <a:accent1>
        <a:srgbClr val="9BD9DA"/>
      </a:accent1>
      <a:accent2>
        <a:srgbClr val="E84B37"/>
      </a:accent2>
      <a:accent3>
        <a:srgbClr val="007298"/>
      </a:accent3>
      <a:accent4>
        <a:srgbClr val="55565A"/>
      </a:accent4>
      <a:accent5>
        <a:srgbClr val="EEE938"/>
      </a:accent5>
      <a:accent6>
        <a:srgbClr val="FFFFFF"/>
      </a:accent6>
      <a:hlink>
        <a:srgbClr val="007298"/>
      </a:hlink>
      <a:folHlink>
        <a:srgbClr val="E84B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779</Words>
  <Application>Microsoft Office PowerPoint</Application>
  <PresentationFormat>On-screen Show (4:3)</PresentationFormat>
  <Paragraphs>251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Office Theme</vt:lpstr>
      <vt:lpstr>Office Theme</vt:lpstr>
      <vt:lpstr>PowerPoint Presentation</vt:lpstr>
      <vt:lpstr>PowerPoint Presentation</vt:lpstr>
      <vt:lpstr>The Benefits?</vt:lpstr>
      <vt:lpstr>Wi-Fi is now an expectation in public venues</vt:lpstr>
      <vt:lpstr>Successful Wireless Clients </vt:lpstr>
      <vt:lpstr>What is Intelligent Wi-Fi Software?</vt:lpstr>
      <vt:lpstr>PowerPoint Presentation</vt:lpstr>
      <vt:lpstr>PowerPoint Presentation</vt:lpstr>
      <vt:lpstr>Engage with Visitors During and After Visit </vt:lpstr>
      <vt:lpstr>Learning more about your visitors</vt:lpstr>
      <vt:lpstr>What information does Intelligent Wi-Fi collect?</vt:lpstr>
      <vt:lpstr>How is information collected &amp; protected</vt:lpstr>
      <vt:lpstr>See Individual User Information</vt:lpstr>
      <vt:lpstr>Location Services- ex. Cincinnati Zoo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Kiddey</dc:creator>
  <cp:lastModifiedBy>Leah Craig</cp:lastModifiedBy>
  <cp:revision>2</cp:revision>
  <dcterms:modified xsi:type="dcterms:W3CDTF">2019-06-09T13:12:30Z</dcterms:modified>
</cp:coreProperties>
</file>